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6"/>
  </p:notesMasterIdLst>
  <p:handoutMasterIdLst>
    <p:handoutMasterId r:id="rId27"/>
  </p:handoutMasterIdLst>
  <p:sldIdLst>
    <p:sldId id="256" r:id="rId5"/>
    <p:sldId id="285" r:id="rId6"/>
    <p:sldId id="286" r:id="rId7"/>
    <p:sldId id="287" r:id="rId8"/>
    <p:sldId id="288" r:id="rId9"/>
    <p:sldId id="289" r:id="rId10"/>
    <p:sldId id="290" r:id="rId11"/>
    <p:sldId id="294" r:id="rId12"/>
    <p:sldId id="296" r:id="rId13"/>
    <p:sldId id="291" r:id="rId14"/>
    <p:sldId id="292" r:id="rId15"/>
    <p:sldId id="293" r:id="rId16"/>
    <p:sldId id="295" r:id="rId17"/>
    <p:sldId id="297" r:id="rId18"/>
    <p:sldId id="298" r:id="rId19"/>
    <p:sldId id="299" r:id="rId20"/>
    <p:sldId id="301" r:id="rId21"/>
    <p:sldId id="302" r:id="rId22"/>
    <p:sldId id="303" r:id="rId23"/>
    <p:sldId id="304" r:id="rId24"/>
    <p:sldId id="300" r:id="rId25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3E"/>
    <a:srgbClr val="6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7853C-536D-4A76-A0AE-DD22124D55A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173" autoAdjust="0"/>
  </p:normalViewPr>
  <p:slideViewPr>
    <p:cSldViewPr snapToGrid="0">
      <p:cViewPr varScale="1">
        <p:scale>
          <a:sx n="95" d="100"/>
          <a:sy n="95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3EDD3B8-5E68-48E9-AAB1-5DE570C28E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A897E35-4312-4077-83D3-69953080BC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8E836F02-AF67-416B-AB85-08CFF698F86D}" type="datetimeFigureOut">
              <a:rPr lang="pt-BR" smtClean="0"/>
              <a:t>19/02/2026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5853C52-2B92-4B9E-86F4-DB78684BEC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D20E0EA4-BAD2-4335-9446-CA4CCFEC1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BD65BC62-3B36-43F8-8B69-D6E5E743DA3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65184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45B7E8F0-931C-4E43-98D1-A3CD0E0034DC}" type="datetimeFigureOut">
              <a:rPr lang="pt-BR" smtClean="0"/>
              <a:t>19/02/2026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E6AEB063-7F11-4E3B-BA52-07405B1C2D9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29302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Seja específico e direto no título. Use o subtítulo para fornecer o contexto específico da fala.</a:t>
            </a:r>
          </a:p>
          <a:p>
            <a:pPr rtl="0"/>
            <a:r>
              <a:rPr lang="pt-B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A meta deve ser prendem a atenção do público, o que pode ser feita com uma citação, uma estatística surpreendente ou fatos.  Não é necessário incluir este realce no slide.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E6AEB063-7F11-4E3B-BA52-07405B1C2D95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5455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E598B-5288-BEF1-5266-125332DCC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0CA2992-F0B1-407B-5298-C304582BB4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D406336-A946-CB21-8F1A-B20D11E2C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B578AD4-8371-14A8-6D75-763F3C29B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662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5D8F9-0A55-696A-46B2-1D668DF4B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3ABF39E-2665-A67A-A5C5-AF69810159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44F6321-533A-0AE1-704C-6A7584E0D5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774449-BAA6-D6BF-184A-DB2B41D0CB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474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AF425-209F-74A6-29AD-E0A11762D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B5815E2-7D60-38DC-B7ED-706C60ADEF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C9B8893-4AC5-1E87-A1F6-2A790FAFB5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EB488F0-CDC7-6FF2-453F-BCA358B19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731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1D780-0ED4-9DD9-3DA6-AF8FDC3F2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649B374-BE2B-8C00-9031-9FF554507D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34844C8-604A-A7A0-FA7E-C58B0F9FEE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088F8B-5F9A-450D-4108-0B309F74C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18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6604A-F6AD-F487-18F0-E9149AAE9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1266A27-CAD7-3C8B-7752-315C4E1105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5847528-495F-C5DE-1ABA-04DD72DE8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B5A87B5-AB84-89A2-19AB-AC6B6D1C50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599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9E00F-1D13-20DC-0BCB-49FDFE4ED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7CFDFE4-2EF2-05B7-8EB8-7297DC05D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8344889-A7A5-7DF3-B9F7-FC59D47DC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A28241-1DF7-4A7D-154C-9C643EC588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29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DBBE6-B628-E901-8742-9C12D29FC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07F68B5-BB18-C0A6-2E48-492B6817B1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6283473-D996-ECBD-B1DA-1E32E7CFD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FD2606B-3876-EB79-6053-DC1FA4F163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163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322A9-E1F7-0418-D7E5-6489EDF4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3287F03-DA95-C22B-2CA9-4C94AC1BBC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460844C-29E4-904E-063A-7D2FA5D61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4FC214-FA10-486B-4558-DF5B9B555C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554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0EA8A-BA97-EFBC-0FDD-CD96BB0B1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5BB0817-6931-6303-211B-7E873005D5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3AD8D1C-3DC8-6311-C233-091CE3815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980BBFF-653D-F2F4-CC1E-C7840849C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839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270BA-CC51-F419-6F73-AD201BDF2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101E94B-03CE-4C51-F87B-E4A4053BEB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1CB0C42-0D78-8384-7787-901B76149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D128A63-89EC-7933-8175-3FE4EDDD97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756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773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22D4F-A2BF-257D-D323-7AF74459B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BFE56C7-7DB6-226C-DC98-60B1A30D6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EE6CC2B-5695-DB8F-907F-D11EAFFF3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CF423E-60AE-3FEF-6001-0527EFA0B3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833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C35DB-9398-668C-9C57-96F7E66C7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A947B27-CC65-4362-6608-B9752FE3D4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E0764D9-79BD-3F83-C11E-2A0825399D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E5AA8A-C296-9CCE-DBF8-580D47B47D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505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AAA75-0B28-85FB-A448-1A0A72E5B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D95444A-D0F9-0CCA-70B9-BE041B6E87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83E64EC-8678-8CB1-6F28-193E8E6D4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29EDE5C-F588-39C7-B185-7D1BC0B1CD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75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9BC5A-1E19-4F9D-808E-3BC74A4B7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1B020F8-B2F1-0E55-C92B-01F0A74D79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20A60EB-66D6-3C2B-57F6-4684CDF0AF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0C4E73D-6A25-6C25-1B99-224593B163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62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61BB2-F250-E71E-E351-0889D6650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5C4443C-484A-BB77-32AF-7F12606933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C3F7E48-2127-E90B-4297-8DDE6A874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CAFD9CD-1AEB-6219-8CAE-B1B4CDEC9E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43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255C2-B200-E92E-8AEC-58232700E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4A6185F-3A22-5421-D794-34F91CC08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BC970B3-E703-1CEC-FC96-1FC0E7534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27191BB-D90F-E77E-B13E-7F05DC61A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58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0D34A-74C9-84FE-CAB2-A6E3A37F3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60F8AEE-06A1-2A03-C289-4559A29373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40EAE84-01E8-7B13-8032-0564F25CB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7C93F3-020F-9ACB-783F-75A6F2D82D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98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A76DE-5A21-6D2C-F33D-2253AAF89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A339DF8-6421-0857-AF5C-081B30E624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452056A-2887-2861-6675-082F71E9A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1BD005-525A-D2D6-5422-388600DFFC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01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1CAF5-5F8B-E0DB-5438-E902A50AD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9DDC88E-358C-BA41-FFBD-B67C55D018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3AE8613-2F1F-73E4-2B8E-713AF5648D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0E6D21-53C3-7056-3934-49A4FF4751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80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E381388F-6D01-4763-9497-2C5F78AF5477}"/>
              </a:ext>
            </a:extLst>
          </p:cNvPr>
          <p:cNvSpPr/>
          <p:nvPr userDrawn="1"/>
        </p:nvSpPr>
        <p:spPr>
          <a:xfrm>
            <a:off x="0" y="4818185"/>
            <a:ext cx="12192000" cy="2039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noProof="0" dirty="0"/>
          </a:p>
        </p:txBody>
      </p:sp>
      <p:sp>
        <p:nvSpPr>
          <p:cNvPr id="11" name="Forma Livre 6"/>
          <p:cNvSpPr/>
          <p:nvPr/>
        </p:nvSpPr>
        <p:spPr bwMode="ltGray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 rtlCol="0"/>
          <a:lstStyle>
            <a:lvl1pPr algn="ctr">
              <a:defRPr lang="pt-BR" sz="5400" b="0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pt-BR" sz="2400">
                <a:solidFill>
                  <a:schemeClr val="tx1"/>
                </a:solidFill>
              </a:defRPr>
            </a:lvl1pPr>
            <a:lvl2pPr marL="4572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B7F6C47-B260-4BB6-8230-7D14D5CDE026}" type="datetimeFigureOut">
              <a:rPr lang="pt-BR" noProof="0" smtClean="0"/>
              <a:t>19/02/2026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noProof="0"/>
              <a:t>Adicionar um rodapé 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4942799-31AF-4FF8-9D79-C1A3E01FB20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7432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 7"/>
          <p:cNvSpPr/>
          <p:nvPr/>
        </p:nvSpPr>
        <p:spPr bwMode="ltGray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606669"/>
            <a:ext cx="10561418" cy="3813527"/>
          </a:xfrm>
        </p:spPr>
        <p:txBody>
          <a:bodyPr rtlCol="0" anchor="ctr" anchorCtr="0"/>
          <a:lstStyle>
            <a:lvl1pPr algn="ctr">
              <a:defRPr lang="pt-BR" sz="4800" b="0" cap="none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rtlCol="0" anchor="ctr" anchorCtr="0">
            <a:noAutofit/>
          </a:bodyPr>
          <a:lstStyle>
            <a:lvl1pPr marL="0" indent="0" algn="r">
              <a:buNone/>
              <a:defRPr lang="pt-BR" sz="28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4F5D18E-4241-429D-BEDB-6A7415C52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B7F6C47-B260-4BB6-8230-7D14D5CDE026}" type="datetimeFigureOut">
              <a:rPr lang="pt-BR" noProof="0" smtClean="0"/>
              <a:t>19/02/2026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F5CFD55-6AD5-4B7E-AC33-483174EF1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514D43F5-DCFF-4B29-AC19-0BF28605B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4942799-31AF-4FF8-9D79-C1A3E01FB20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7640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 anchorCtr="0"/>
          <a:lstStyle>
            <a:lvl1pPr>
              <a:defRPr lang="pt-BR" b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lang="pt-BR" sz="2000" b="0"/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rtlCol="0" anchor="t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lang="pt-BR" sz="2000" b="0"/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rtlCol="0" anchor="t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1" name="Espaço Reservado para Data 10">
            <a:extLst>
              <a:ext uri="{FF2B5EF4-FFF2-40B4-BE49-F238E27FC236}">
                <a16:creationId xmlns:a16="http://schemas.microsoft.com/office/drawing/2014/main" id="{B3473E37-6504-470F-92FA-792C3ACA4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B7F6C47-B260-4BB6-8230-7D14D5CDE026}" type="datetimeFigureOut">
              <a:rPr lang="pt-BR" noProof="0" smtClean="0"/>
              <a:t>19/02/2026</a:t>
            </a:fld>
            <a:endParaRPr lang="pt-BR" noProof="0" dirty="0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7523DE74-18E2-4EF3-A1FC-8A32CCFE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13" name="Espaço Reservado para o Número do Slide 12">
            <a:extLst>
              <a:ext uri="{FF2B5EF4-FFF2-40B4-BE49-F238E27FC236}">
                <a16:creationId xmlns:a16="http://schemas.microsoft.com/office/drawing/2014/main" id="{51B4AF82-5505-4A7E-AA81-139F2145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4942799-31AF-4FF8-9D79-C1A3E01FB20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55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 anchorCtr="0"/>
          <a:lstStyle>
            <a:lvl1pPr>
              <a:defRPr lang="pt-BR" b="0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3AF03C3-E3F3-4845-8D9E-9BD2A676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B7F6C47-B260-4BB6-8230-7D14D5CDE026}" type="datetimeFigureOut">
              <a:rPr lang="pt-BR" noProof="0" smtClean="0"/>
              <a:t>19/02/2026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B9C7230-29FF-42F2-A662-1BC1D19C5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9EBD02D-5A68-4A14-892F-DE4953F2E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4942799-31AF-4FF8-9D79-C1A3E01FB20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898126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6D14D8-4D13-4DFE-938B-B710F891B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B7F6C47-B260-4BB6-8230-7D14D5CDE026}" type="datetimeFigureOut">
              <a:rPr lang="pt-BR" noProof="0" smtClean="0"/>
              <a:t>19/02/2026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64B8A5-6021-4208-A587-B45576E66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53C96ABC-E632-4853-B7CC-A2FB4B7C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4942799-31AF-4FF8-9D79-C1A3E01FB20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40365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6"/>
          <p:cNvSpPr>
            <a:spLocks noChangeAspect="1"/>
          </p:cNvSpPr>
          <p:nvPr/>
        </p:nvSpPr>
        <p:spPr bwMode="ltGray">
          <a:xfrm>
            <a:off x="1073151" y="446087"/>
            <a:ext cx="3547533" cy="2838449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ffectLst>
            <a:innerShdw blurRad="114300">
              <a:prstClr val="black"/>
            </a:inn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2576512"/>
          </a:xfrm>
        </p:spPr>
        <p:txBody>
          <a:bodyPr rtlCol="0" anchor="ctr" anchorCtr="0"/>
          <a:lstStyle>
            <a:lvl1pPr algn="l">
              <a:defRPr lang="pt-BR" sz="4000" b="0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855633" y="446088"/>
            <a:ext cx="6252633" cy="5414963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73151" y="3022600"/>
            <a:ext cx="3547533" cy="2838449"/>
          </a:xfrm>
        </p:spPr>
        <p:txBody>
          <a:bodyPr rtlCol="0">
            <a:normAutofit/>
          </a:bodyPr>
          <a:lstStyle>
            <a:lvl1pPr marL="0" indent="0">
              <a:buNone/>
              <a:defRPr lang="pt-BR" sz="2800"/>
            </a:lvl1pPr>
            <a:lvl2pPr marL="457200" indent="0">
              <a:buNone/>
              <a:defRPr lang="pt-BR" sz="1200"/>
            </a:lvl2pPr>
            <a:lvl3pPr marL="914400" indent="0">
              <a:buNone/>
              <a:defRPr lang="pt-BR" sz="1000"/>
            </a:lvl3pPr>
            <a:lvl4pPr marL="1371600" indent="0">
              <a:buNone/>
              <a:defRPr lang="pt-BR" sz="900"/>
            </a:lvl4pPr>
            <a:lvl5pPr marL="1828800" indent="0">
              <a:buNone/>
              <a:defRPr lang="pt-BR" sz="900"/>
            </a:lvl5pPr>
            <a:lvl6pPr marL="2286000" indent="0">
              <a:buNone/>
              <a:defRPr lang="pt-BR" sz="900"/>
            </a:lvl6pPr>
            <a:lvl7pPr marL="2743200" indent="0">
              <a:buNone/>
              <a:defRPr lang="pt-BR" sz="900"/>
            </a:lvl7pPr>
            <a:lvl8pPr marL="3200400" indent="0">
              <a:buNone/>
              <a:defRPr lang="pt-BR" sz="900"/>
            </a:lvl8pPr>
            <a:lvl9pPr marL="3657600" indent="0">
              <a:buNone/>
              <a:defRPr lang="pt-BR"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BF97433-9C09-4B71-A1E0-24F75011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B7F6C47-B260-4BB6-8230-7D14D5CDE026}" type="datetimeFigureOut">
              <a:rPr lang="pt-BR" noProof="0" smtClean="0"/>
              <a:t>19/02/2026</a:t>
            </a:fld>
            <a:endParaRPr lang="pt-BR" noProof="0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46EDA271-FE91-46E6-ABB5-0A3AD244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C44DCFF3-B944-4C24-A12C-689D1FF79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4942799-31AF-4FF8-9D79-C1A3E01FB20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105611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6"/>
          <p:cNvSpPr>
            <a:spLocks noChangeAspect="1"/>
          </p:cNvSpPr>
          <p:nvPr/>
        </p:nvSpPr>
        <p:spPr bwMode="ltGray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rtlCol="0" anchor="ctr" anchorCtr="0"/>
          <a:lstStyle>
            <a:lvl1pPr algn="l">
              <a:defRPr lang="pt-BR" sz="4000" b="0" cap="none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53190" y="4443680"/>
            <a:ext cx="5891636" cy="713241"/>
          </a:xfrm>
        </p:spPr>
        <p:txBody>
          <a:bodyPr rtlCol="0" anchor="t">
            <a:noAutofit/>
          </a:bodyPr>
          <a:lstStyle>
            <a:lvl1pPr marL="0" indent="0" algn="l">
              <a:buNone/>
              <a:defRPr lang="pt-BR" sz="1800">
                <a:solidFill>
                  <a:schemeClr val="tx1"/>
                </a:solidFill>
              </a:defRPr>
            </a:lvl1pPr>
            <a:lvl2pPr marL="457200" indent="0"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9" name="Espaço Reservado para Texto 5"/>
          <p:cNvSpPr>
            <a:spLocks noGrp="1"/>
          </p:cNvSpPr>
          <p:nvPr>
            <p:ph type="body" sz="quarter" idx="16" hasCustomPrompt="1"/>
          </p:nvPr>
        </p:nvSpPr>
        <p:spPr>
          <a:xfrm>
            <a:off x="7574642" y="1081456"/>
            <a:ext cx="3810001" cy="4075465"/>
          </a:xfrm>
        </p:spPr>
        <p:txBody>
          <a:bodyPr rtlCol="0" anchor="t" anchorCtr="0">
            <a:normAutofit/>
          </a:bodyPr>
          <a:lstStyle>
            <a:lvl1pPr marL="0" indent="0" algn="l">
              <a:buFontTx/>
              <a:buNone/>
              <a:defRPr lang="pt-BR" sz="2800"/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964F81E-11BA-4BB3-AC2C-0A729DC676E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B7F6C47-B260-4BB6-8230-7D14D5CDE026}" type="datetimeFigureOut">
              <a:rPr lang="pt-BR" noProof="0" smtClean="0"/>
              <a:t>19/02/2026</a:t>
            </a:fld>
            <a:endParaRPr lang="pt-BR" noProof="0" dirty="0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F93A4488-E8DE-4FEB-88F9-B37F95CC838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DF909D08-1E53-42D5-954B-F61B5083645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4942799-31AF-4FF8-9D79-C1A3E01FB20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40964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 6"/>
          <p:cNvSpPr>
            <a:spLocks noChangeAspect="1"/>
          </p:cNvSpPr>
          <p:nvPr/>
        </p:nvSpPr>
        <p:spPr bwMode="ltGray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ítulo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 rtlCol="0" anchor="ctr" anchorCtr="0"/>
          <a:lstStyle>
            <a:lvl1pPr algn="l">
              <a:defRPr lang="pt-BR" sz="4000" b="0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6" hasCustomPrompt="1"/>
          </p:nvPr>
        </p:nvSpPr>
        <p:spPr>
          <a:xfrm>
            <a:off x="6156000" y="2286000"/>
            <a:ext cx="4880300" cy="2295525"/>
          </a:xfrm>
        </p:spPr>
        <p:txBody>
          <a:bodyPr rtlCol="0" anchor="ctr" anchorCtr="0">
            <a:normAutofit/>
          </a:bodyPr>
          <a:lstStyle>
            <a:lvl1pPr marL="0" indent="0" algn="ctr">
              <a:buFontTx/>
              <a:buNone/>
              <a:defRPr lang="pt-BR" sz="2800"/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42ECB-4FB1-4B01-80F3-04208C781B1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B7F6C47-B260-4BB6-8230-7D14D5CDE026}" type="datetimeFigureOut">
              <a:rPr lang="pt-BR" noProof="0" smtClean="0"/>
              <a:t>19/02/2026</a:t>
            </a:fld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776F215A-F354-440E-A263-A920F59508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E90FC50C-9C02-4BD6-9CBE-6880E12977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4942799-31AF-4FF8-9D79-C1A3E01FB20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16846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6"/>
          <p:cNvSpPr>
            <a:spLocks noChangeAspect="1"/>
          </p:cNvSpPr>
          <p:nvPr/>
        </p:nvSpPr>
        <p:spPr bwMode="ltGray">
          <a:xfrm>
            <a:off x="7669651" y="0"/>
            <a:ext cx="4522349" cy="5861051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3754460" cy="5134798"/>
          </a:xfrm>
        </p:spPr>
        <p:txBody>
          <a:bodyPr vert="horz" rtlCol="0" anchor="ctr" anchorCtr="1"/>
          <a:lstStyle>
            <a:lvl1pPr algn="l">
              <a:defRPr lang="pt-BR" b="0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10001" y="446089"/>
            <a:ext cx="6611540" cy="5414962"/>
          </a:xfrm>
        </p:spPr>
        <p:txBody>
          <a:bodyPr vert="horz" rtlCol="0" anchor="ctr" anchorCtr="1"/>
          <a:lstStyle>
            <a:lvl1pPr algn="ctr">
              <a:defRPr lang="pt-BR"/>
            </a:lvl1pPr>
            <a:lvl2pPr algn="ctr">
              <a:defRPr lang="pt-BR"/>
            </a:lvl2pPr>
            <a:lvl3pPr algn="ctr">
              <a:defRPr lang="pt-BR"/>
            </a:lvl3pPr>
            <a:lvl4pPr algn="ctr">
              <a:defRPr lang="pt-BR"/>
            </a:lvl4pPr>
            <a:lvl5pPr algn="ctr">
              <a:defRPr lang="pt-BR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D7128B4-F868-4384-A8AA-473DA351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B7F6C47-B260-4BB6-8230-7D14D5CDE026}" type="datetimeFigureOut">
              <a:rPr lang="pt-BR" noProof="0" smtClean="0"/>
              <a:t>19/02/2026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4FF940D-9281-4C2A-BA62-E5854A11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5FB1454F-842C-4F51-A7E7-0335B2FB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4942799-31AF-4FF8-9D79-C1A3E01FB20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83694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pt-BR" sz="1800" noProof="0"/>
          </a:p>
        </p:txBody>
      </p:sp>
      <p:cxnSp>
        <p:nvCxnSpPr>
          <p:cNvPr id="12" name="Conector Re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 dirty="0"/>
              <a:t>Clique para editar o texto Mestre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 dirty="0"/>
              <a:t>Segundo nível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 dirty="0"/>
              <a:t>Terceiro nível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 dirty="0"/>
              <a:t>Quarto nível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 dirty="0"/>
              <a:t>Quinto nível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FFABA16-A60E-4C58-9DC9-284576B05B35}" type="datetime1">
              <a:rPr lang="pt-BR" noProof="0" smtClean="0"/>
              <a:t>19/02/2026</a:t>
            </a:fld>
            <a:endParaRPr lang="pt-BR" noProof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8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7646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 anchorCtr="0"/>
          <a:lstStyle>
            <a:lvl1pPr>
              <a:defRPr lang="pt-BR" b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  <a:noFill/>
          <a:ln w="25400">
            <a:gradFill>
              <a:gsLst>
                <a:gs pos="50000">
                  <a:schemeClr val="bg2"/>
                </a:gs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A4059F8-A688-4FFE-AA79-3B6D811FA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22287"/>
            <a:ext cx="5181600" cy="3638764"/>
          </a:xfrm>
        </p:spPr>
        <p:txBody>
          <a:bodyPr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C3AB4A3-AE75-4D00-9BE1-AF3996C6B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B7F6C47-B260-4BB6-8230-7D14D5CDE026}" type="datetimeFigureOut">
              <a:rPr lang="pt-BR" noProof="0" smtClean="0"/>
              <a:t>19/02/2026</a:t>
            </a:fld>
            <a:endParaRPr lang="pt-BR" noProof="0" dirty="0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9471F3C4-BAAF-4391-B574-8E340EDA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FB8DD71F-FEC6-4AB5-974A-FD2B82A7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4942799-31AF-4FF8-9D79-C1A3E01FB20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6491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o Conteúdo da Seçã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 7"/>
          <p:cNvSpPr/>
          <p:nvPr/>
        </p:nvSpPr>
        <p:spPr bwMode="ltGray">
          <a:xfrm>
            <a:off x="0" y="1"/>
            <a:ext cx="12192000" cy="625133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514" y="451513"/>
            <a:ext cx="11288972" cy="5149187"/>
          </a:xfrm>
        </p:spPr>
        <p:txBody>
          <a:bodyPr rtlCol="0" anchor="ctr" anchorCtr="0"/>
          <a:lstStyle>
            <a:lvl1pPr algn="ctr">
              <a:defRPr lang="pt-BR" sz="4800" b="0" cap="none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740B6DF-7478-4740-A710-DA5E9EBA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B7F6C47-B260-4BB6-8230-7D14D5CDE026}" type="datetimeFigureOut">
              <a:rPr lang="pt-BR" noProof="0" smtClean="0"/>
              <a:t>19/02/2026</a:t>
            </a:fld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42D89951-67E9-4086-AED0-C236A00A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38553809-8746-49E3-BCB5-0A9FF406C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4942799-31AF-4FF8-9D79-C1A3E01FB20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7319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6"/>
          <p:cNvSpPr/>
          <p:nvPr/>
        </p:nvSpPr>
        <p:spPr bwMode="ltGray">
          <a:xfrm flipH="1">
            <a:off x="12699" y="0"/>
            <a:ext cx="6004585" cy="2041975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514" y="375313"/>
            <a:ext cx="5114017" cy="1139895"/>
          </a:xfrm>
        </p:spPr>
        <p:txBody>
          <a:bodyPr rtlCol="0"/>
          <a:lstStyle>
            <a:lvl1pPr algn="l">
              <a:defRPr lang="pt-BR" b="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1514" y="2222287"/>
            <a:ext cx="5553071" cy="3638763"/>
          </a:xfrm>
          <a:ln w="25400">
            <a:gradFill>
              <a:gsLst>
                <a:gs pos="0">
                  <a:schemeClr val="bg2"/>
                </a:gs>
                <a:gs pos="50000">
                  <a:srgbClr val="4A3030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9" name="Espaço Reservado para Conteúdo 9">
            <a:extLst>
              <a:ext uri="{FF2B5EF4-FFF2-40B4-BE49-F238E27FC236}">
                <a16:creationId xmlns:a16="http://schemas.microsoft.com/office/drawing/2014/main" id="{C95D556F-51D2-4EF4-B60F-D319BF2328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6099" y="375312"/>
            <a:ext cx="5186363" cy="5485737"/>
          </a:xfrm>
        </p:spPr>
        <p:txBody>
          <a:bodyPr rtlCol="0" anchor="t" anchorCtr="0">
            <a:normAutofit/>
          </a:bodyPr>
          <a:lstStyle>
            <a:lvl1pPr>
              <a:defRPr lang="pt-BR" sz="2800"/>
            </a:lvl1pPr>
            <a:lvl2pPr>
              <a:defRPr lang="pt-BR" sz="2400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3F86C4-C3A0-4CA8-8809-1D90DE9E4D4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B7F6C47-B260-4BB6-8230-7D14D5CDE026}" type="datetimeFigureOut">
              <a:rPr lang="pt-BR" noProof="0" smtClean="0"/>
              <a:t>19/02/2026</a:t>
            </a:fld>
            <a:endParaRPr lang="pt-BR" noProof="0" dirty="0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EDD26EA8-C9F2-49A7-8F7B-A782D30B82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241DD2E8-07A6-430F-A2FB-E2746C9352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4942799-31AF-4FF8-9D79-C1A3E01FB20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4464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6"/>
          <p:cNvSpPr/>
          <p:nvPr/>
        </p:nvSpPr>
        <p:spPr bwMode="ltGray">
          <a:xfrm flipH="1">
            <a:off x="6187414" y="0"/>
            <a:ext cx="6004583" cy="2041975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32696" y="359551"/>
            <a:ext cx="5114017" cy="1139895"/>
          </a:xfrm>
        </p:spPr>
        <p:txBody>
          <a:bodyPr rtlCol="0"/>
          <a:lstStyle>
            <a:lvl1pPr algn="l">
              <a:defRPr lang="pt-BR" b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1514" y="451513"/>
            <a:ext cx="5553071" cy="5409537"/>
          </a:xfrm>
        </p:spPr>
        <p:txBody>
          <a:bodyPr rtlCol="0" anchor="t" anchorCtr="0">
            <a:normAutofit/>
          </a:bodyPr>
          <a:lstStyle>
            <a:lvl1pPr>
              <a:defRPr lang="pt-BR" sz="2800"/>
            </a:lvl1pPr>
            <a:lvl2pPr>
              <a:defRPr lang="pt-BR" sz="2800"/>
            </a:lvl2pPr>
            <a:lvl3pPr>
              <a:defRPr lang="pt-BR" sz="2800"/>
            </a:lvl3pPr>
            <a:lvl4pPr>
              <a:defRPr lang="pt-BR" sz="2800"/>
            </a:lvl4pPr>
            <a:lvl5pPr>
              <a:defRPr lang="pt-BR" sz="2800"/>
            </a:lvl5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54563" y="2222287"/>
            <a:ext cx="5553071" cy="3638764"/>
          </a:xfrm>
          <a:ln>
            <a:gradFill>
              <a:gsLst>
                <a:gs pos="0">
                  <a:schemeClr val="bg2"/>
                </a:gs>
                <a:gs pos="5000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82940641-87D1-48C5-879E-8A5FBA537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B7F6C47-B260-4BB6-8230-7D14D5CDE026}" type="datetimeFigureOut">
              <a:rPr lang="pt-BR" noProof="0" smtClean="0"/>
              <a:t>19/02/2026</a:t>
            </a:fld>
            <a:endParaRPr lang="pt-BR" noProof="0" dirty="0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DBFA68A8-3A7A-430B-9A66-482C28DC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96C17F98-4E3F-4327-8CCF-D13C33712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4942799-31AF-4FF8-9D79-C1A3E01FB20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8703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id="{B2B99B50-4971-48A5-8202-4CC55C7F9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  <a:custGeom>
            <a:avLst/>
            <a:gdLst>
              <a:gd name="connsiteX0" fmla="*/ 404916 w 6526400"/>
              <a:gd name="connsiteY0" fmla="*/ 0 h 6857999"/>
              <a:gd name="connsiteX1" fmla="*/ 1425163 w 6526400"/>
              <a:gd name="connsiteY1" fmla="*/ 0 h 6857999"/>
              <a:gd name="connsiteX2" fmla="*/ 2955534 w 6526400"/>
              <a:gd name="connsiteY2" fmla="*/ 0 h 6857999"/>
              <a:gd name="connsiteX3" fmla="*/ 6526400 w 6526400"/>
              <a:gd name="connsiteY3" fmla="*/ 0 h 6857999"/>
              <a:gd name="connsiteX4" fmla="*/ 6526400 w 6526400"/>
              <a:gd name="connsiteY4" fmla="*/ 6857999 h 6857999"/>
              <a:gd name="connsiteX5" fmla="*/ 404916 w 6526400"/>
              <a:gd name="connsiteY5" fmla="*/ 6857999 h 6857999"/>
              <a:gd name="connsiteX6" fmla="*/ 377830 w 6526400"/>
              <a:gd name="connsiteY6" fmla="*/ 2463800 h 6857999"/>
              <a:gd name="connsiteX7" fmla="*/ 0 w 6526400"/>
              <a:gd name="connsiteY7" fmla="*/ 2203407 h 6857999"/>
              <a:gd name="connsiteX8" fmla="*/ 391373 w 6526400"/>
              <a:gd name="connsiteY8" fmla="*/ 1854200 h 6857999"/>
              <a:gd name="connsiteX9" fmla="*/ 404916 w 6526400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26400" h="6857999">
                <a:moveTo>
                  <a:pt x="404916" y="0"/>
                </a:moveTo>
                <a:lnTo>
                  <a:pt x="1425163" y="0"/>
                </a:lnTo>
                <a:lnTo>
                  <a:pt x="2955534" y="0"/>
                </a:lnTo>
                <a:lnTo>
                  <a:pt x="6526400" y="0"/>
                </a:lnTo>
                <a:lnTo>
                  <a:pt x="6526400" y="6857999"/>
                </a:lnTo>
                <a:lnTo>
                  <a:pt x="404916" y="6857999"/>
                </a:lnTo>
                <a:lnTo>
                  <a:pt x="377830" y="2463800"/>
                </a:lnTo>
                <a:lnTo>
                  <a:pt x="0" y="2203407"/>
                </a:lnTo>
                <a:lnTo>
                  <a:pt x="391373" y="1854200"/>
                </a:lnTo>
                <a:cubicBezTo>
                  <a:pt x="395887" y="1282700"/>
                  <a:pt x="400402" y="571500"/>
                  <a:pt x="404916" y="0"/>
                </a:cubicBezTo>
                <a:close/>
              </a:path>
            </a:pathLst>
          </a:cu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lvl1pPr marL="0" indent="0" algn="ctr">
              <a:buNone/>
              <a:defRPr lang="pt-BR" sz="3200"/>
            </a:lvl1pPr>
            <a:lvl2pPr marL="457200" indent="0">
              <a:buNone/>
              <a:defRPr lang="pt-BR" sz="2800"/>
            </a:lvl2pPr>
            <a:lvl3pPr marL="914400" indent="0">
              <a:buNone/>
              <a:defRPr lang="pt-BR" sz="2400"/>
            </a:lvl3pPr>
            <a:lvl4pPr marL="1371600" indent="0">
              <a:buNone/>
              <a:defRPr lang="pt-BR" sz="2000"/>
            </a:lvl4pPr>
            <a:lvl5pPr marL="1828800" indent="0">
              <a:buNone/>
              <a:defRPr lang="pt-BR" sz="2000"/>
            </a:lvl5pPr>
            <a:lvl6pPr marL="2286000" indent="0">
              <a:buNone/>
              <a:defRPr lang="pt-BR" sz="2000"/>
            </a:lvl6pPr>
            <a:lvl7pPr marL="2743200" indent="0">
              <a:buNone/>
              <a:defRPr lang="pt-BR" sz="2000"/>
            </a:lvl7pPr>
            <a:lvl8pPr marL="3200400" indent="0">
              <a:buNone/>
              <a:defRPr lang="pt-BR" sz="2000"/>
            </a:lvl8pPr>
            <a:lvl9pPr marL="3657600" indent="0">
              <a:buNone/>
              <a:defRPr lang="pt-BR"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396" y="311813"/>
            <a:ext cx="5334448" cy="1453488"/>
          </a:xfrm>
          <a:effectLst/>
        </p:spPr>
        <p:txBody>
          <a:bodyPr rtlCol="0" anchor="b">
            <a:normAutofit/>
          </a:bodyPr>
          <a:lstStyle>
            <a:lvl1pPr algn="l">
              <a:defRPr lang="pt-BR" sz="4000" b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EB4FB892-38DF-40F9-B034-BC1E61FC6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396" y="2057400"/>
            <a:ext cx="5334448" cy="3811588"/>
          </a:xfrm>
        </p:spPr>
        <p:txBody>
          <a:bodyPr rtlCol="0" anchor="t">
            <a:normAutofit/>
          </a:bodyPr>
          <a:lstStyle>
            <a:lvl1pPr marL="0" indent="0">
              <a:buNone/>
              <a:defRPr lang="pt-BR" sz="2400"/>
            </a:lvl1pPr>
            <a:lvl2pPr marL="457200" indent="0">
              <a:buNone/>
              <a:defRPr lang="pt-BR" sz="1400"/>
            </a:lvl2pPr>
            <a:lvl3pPr marL="914400" indent="0">
              <a:buNone/>
              <a:defRPr lang="pt-BR" sz="1200"/>
            </a:lvl3pPr>
            <a:lvl4pPr marL="1371600" indent="0">
              <a:buNone/>
              <a:defRPr lang="pt-BR" sz="1000"/>
            </a:lvl4pPr>
            <a:lvl5pPr marL="1828800" indent="0">
              <a:buNone/>
              <a:defRPr lang="pt-BR" sz="1000"/>
            </a:lvl5pPr>
            <a:lvl6pPr marL="2286000" indent="0">
              <a:buNone/>
              <a:defRPr lang="pt-BR" sz="1000"/>
            </a:lvl6pPr>
            <a:lvl7pPr marL="2743200" indent="0">
              <a:buNone/>
              <a:defRPr lang="pt-BR" sz="1000"/>
            </a:lvl7pPr>
            <a:lvl8pPr marL="3200400" indent="0">
              <a:buNone/>
              <a:defRPr lang="pt-BR" sz="1000"/>
            </a:lvl8pPr>
            <a:lvl9pPr marL="3657600" indent="0">
              <a:buNone/>
              <a:defRPr lang="pt-BR"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829ED24-3C5F-4326-A304-DBDBA6CE7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B7F6C47-B260-4BB6-8230-7D14D5CDE026}" type="datetimeFigureOut">
              <a:rPr lang="pt-BR" noProof="0" smtClean="0"/>
              <a:t>19/02/2026</a:t>
            </a:fld>
            <a:endParaRPr lang="pt-BR" noProof="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F532AEE-3AAE-4FBF-969F-8A364CE8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6717C1A8-7DBE-4E24-BCA1-D820D780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4942799-31AF-4FF8-9D79-C1A3E01FB20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9730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 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 anchorCtr="0"/>
          <a:lstStyle>
            <a:lvl1pPr>
              <a:defRPr lang="pt-BR" b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810001" y="2222287"/>
            <a:ext cx="10571998" cy="3638764"/>
          </a:xfrm>
        </p:spPr>
        <p:txBody>
          <a:bodyPr rtlCol="0">
            <a:normAutofit/>
          </a:bodyPr>
          <a:lstStyle>
            <a:lvl1pPr>
              <a:defRPr lang="pt-BR" sz="2800"/>
            </a:lvl1pPr>
            <a:lvl2pPr>
              <a:defRPr lang="pt-BR" sz="2800"/>
            </a:lvl2pPr>
            <a:lvl3pPr>
              <a:defRPr lang="pt-BR" sz="2800"/>
            </a:lvl3pPr>
            <a:lvl4pPr>
              <a:defRPr lang="pt-BR" sz="2800"/>
            </a:lvl4pPr>
            <a:lvl5pPr>
              <a:defRPr lang="pt-BR" sz="2800"/>
            </a:lvl5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466CE2-DFEE-46B8-AFB2-817272E3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B7F6C47-B260-4BB6-8230-7D14D5CDE026}" type="datetimeFigureOut">
              <a:rPr lang="pt-BR" noProof="0" smtClean="0"/>
              <a:t>19/02/2026</a:t>
            </a:fld>
            <a:endParaRPr lang="pt-BR" noProof="0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27E9A94A-136A-4208-8F98-012BDAC1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81459C8B-DA0F-4808-A642-40471D1D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4942799-31AF-4FF8-9D79-C1A3E01FB20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3768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89884"/>
            <a:ext cx="10561418" cy="1426004"/>
          </a:xfrm>
        </p:spPr>
        <p:txBody>
          <a:bodyPr rtlCol="0" anchor="ctr" anchorCtr="0">
            <a:normAutofit/>
          </a:bodyPr>
          <a:lstStyle>
            <a:lvl1pPr algn="ctr">
              <a:defRPr lang="pt-BR" sz="4000" b="0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EC1FEB3F-0898-4AE0-B8C4-970BF80A3766}"/>
              </a:ext>
            </a:extLst>
          </p:cNvPr>
          <p:cNvSpPr>
            <a:spLocks noGrp="1"/>
          </p:cNvSpPr>
          <p:nvPr>
            <p:ph sz="quarter" idx="14"/>
          </p:nvPr>
        </p:nvSpPr>
        <p:spPr bwMode="ltGray">
          <a:xfrm>
            <a:off x="-5291" y="-57584"/>
            <a:ext cx="12192000" cy="4851400"/>
          </a:xfrm>
          <a:custGeom>
            <a:avLst/>
            <a:gdLst>
              <a:gd name="connsiteX0" fmla="*/ 0 w 10561638"/>
              <a:gd name="connsiteY0" fmla="*/ 0 h 3937000"/>
              <a:gd name="connsiteX1" fmla="*/ 1760273 w 10561638"/>
              <a:gd name="connsiteY1" fmla="*/ 0 h 3937000"/>
              <a:gd name="connsiteX2" fmla="*/ 1760273 w 10561638"/>
              <a:gd name="connsiteY2" fmla="*/ 0 h 3937000"/>
              <a:gd name="connsiteX3" fmla="*/ 4400683 w 10561638"/>
              <a:gd name="connsiteY3" fmla="*/ 0 h 3937000"/>
              <a:gd name="connsiteX4" fmla="*/ 10561638 w 10561638"/>
              <a:gd name="connsiteY4" fmla="*/ 0 h 3937000"/>
              <a:gd name="connsiteX5" fmla="*/ 10561638 w 10561638"/>
              <a:gd name="connsiteY5" fmla="*/ 2296583 h 3937000"/>
              <a:gd name="connsiteX6" fmla="*/ 10561638 w 10561638"/>
              <a:gd name="connsiteY6" fmla="*/ 2296583 h 3937000"/>
              <a:gd name="connsiteX7" fmla="*/ 10561638 w 10561638"/>
              <a:gd name="connsiteY7" fmla="*/ 3280833 h 3937000"/>
              <a:gd name="connsiteX8" fmla="*/ 10561638 w 10561638"/>
              <a:gd name="connsiteY8" fmla="*/ 3937000 h 3937000"/>
              <a:gd name="connsiteX9" fmla="*/ 4400683 w 10561638"/>
              <a:gd name="connsiteY9" fmla="*/ 3937000 h 3937000"/>
              <a:gd name="connsiteX10" fmla="*/ 2077263 w 10561638"/>
              <a:gd name="connsiteY10" fmla="*/ 4251330 h 3937000"/>
              <a:gd name="connsiteX11" fmla="*/ 1760273 w 10561638"/>
              <a:gd name="connsiteY11" fmla="*/ 3937000 h 3937000"/>
              <a:gd name="connsiteX12" fmla="*/ 0 w 10561638"/>
              <a:gd name="connsiteY12" fmla="*/ 3937000 h 3937000"/>
              <a:gd name="connsiteX13" fmla="*/ 0 w 10561638"/>
              <a:gd name="connsiteY13" fmla="*/ 3280833 h 3937000"/>
              <a:gd name="connsiteX14" fmla="*/ 0 w 10561638"/>
              <a:gd name="connsiteY14" fmla="*/ 2296583 h 3937000"/>
              <a:gd name="connsiteX15" fmla="*/ 0 w 10561638"/>
              <a:gd name="connsiteY15" fmla="*/ 2296583 h 3937000"/>
              <a:gd name="connsiteX16" fmla="*/ 0 w 10561638"/>
              <a:gd name="connsiteY16" fmla="*/ 0 h 393700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482983 w 10561638"/>
              <a:gd name="connsiteY9" fmla="*/ 39751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343283 w 10561638"/>
              <a:gd name="connsiteY9" fmla="*/ 39878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343283 w 10561638"/>
              <a:gd name="connsiteY9" fmla="*/ 39624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343283 w 10561638"/>
              <a:gd name="connsiteY9" fmla="*/ 39243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61638" h="4251330">
                <a:moveTo>
                  <a:pt x="0" y="0"/>
                </a:moveTo>
                <a:lnTo>
                  <a:pt x="1760273" y="0"/>
                </a:lnTo>
                <a:lnTo>
                  <a:pt x="1760273" y="0"/>
                </a:lnTo>
                <a:lnTo>
                  <a:pt x="4400683" y="0"/>
                </a:lnTo>
                <a:lnTo>
                  <a:pt x="10561638" y="0"/>
                </a:lnTo>
                <a:lnTo>
                  <a:pt x="10561638" y="2296583"/>
                </a:lnTo>
                <a:lnTo>
                  <a:pt x="10561638" y="2296583"/>
                </a:lnTo>
                <a:lnTo>
                  <a:pt x="10561638" y="3280833"/>
                </a:lnTo>
                <a:lnTo>
                  <a:pt x="10561638" y="3937000"/>
                </a:lnTo>
                <a:lnTo>
                  <a:pt x="2343283" y="3924300"/>
                </a:lnTo>
                <a:lnTo>
                  <a:pt x="2077263" y="4251330"/>
                </a:lnTo>
                <a:lnTo>
                  <a:pt x="1760273" y="3937000"/>
                </a:lnTo>
                <a:lnTo>
                  <a:pt x="0" y="3937000"/>
                </a:lnTo>
                <a:lnTo>
                  <a:pt x="0" y="3280833"/>
                </a:lnTo>
                <a:lnTo>
                  <a:pt x="0" y="2296583"/>
                </a:lnTo>
                <a:lnTo>
                  <a:pt x="0" y="22965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rtlCol="0"/>
          <a:lstStyle>
            <a:lvl1pPr>
              <a:defRPr lang="pt-BR">
                <a:solidFill>
                  <a:schemeClr val="bg1"/>
                </a:solidFill>
              </a:defRPr>
            </a:lvl1pPr>
            <a:lvl2pPr>
              <a:defRPr lang="pt-BR">
                <a:solidFill>
                  <a:schemeClr val="bg1"/>
                </a:solidFill>
              </a:defRPr>
            </a:lvl2pPr>
            <a:lvl3pPr>
              <a:defRPr lang="pt-BR">
                <a:solidFill>
                  <a:schemeClr val="bg1"/>
                </a:solidFill>
              </a:defRPr>
            </a:lvl3pPr>
            <a:lvl4pPr>
              <a:defRPr lang="pt-BR">
                <a:solidFill>
                  <a:schemeClr val="bg1"/>
                </a:solidFill>
              </a:defRPr>
            </a:lvl4pPr>
            <a:lvl5pPr>
              <a:defRPr lang="pt-BR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1FE71A4-2AD7-44A1-9075-3AB1A226C1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B7F6C47-B260-4BB6-8230-7D14D5CDE026}" type="datetimeFigureOut">
              <a:rPr lang="pt-BR" noProof="0" smtClean="0"/>
              <a:t>19/02/2026</a:t>
            </a:fld>
            <a:endParaRPr lang="pt-BR" noProof="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F5F74D3-28C0-4AA1-8508-75D32DA3C2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77D83112-B341-46D2-8B30-46DBC3DAE35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4942799-31AF-4FF8-9D79-C1A3E01FB20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3111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rtlCol="0" anchor="ctr" anchorCtr="0"/>
          <a:lstStyle>
            <a:lvl1pPr>
              <a:defRPr lang="pt-BR" b="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913A633-0BBE-491F-94FD-A319FC7D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FB7F6C47-B260-4BB6-8230-7D14D5CDE026}" type="datetimeFigureOut">
              <a:rPr lang="pt-BR" noProof="0" smtClean="0"/>
              <a:t>19/02/2026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916FEDE-3F7F-4F2C-A341-BDA56AA7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1EE25F-3E3B-45D3-B259-498E69BF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4942799-31AF-4FF8-9D79-C1A3E01FB20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4028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9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900">
                <a:solidFill>
                  <a:schemeClr val="tx1"/>
                </a:solidFill>
              </a:defRPr>
            </a:lvl1pPr>
          </a:lstStyle>
          <a:p>
            <a:pPr rtl="0"/>
            <a:fld id="{FB7F6C47-B260-4BB6-8230-7D14D5CDE026}" type="datetimeFigureOut">
              <a:rPr lang="pt-BR" noProof="0" smtClean="0"/>
              <a:t>19/02/2026</a:t>
            </a:fld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lang="pt-BR" sz="2000">
                <a:solidFill>
                  <a:schemeClr val="accent1"/>
                </a:solidFill>
              </a:defRPr>
            </a:lvl1pPr>
          </a:lstStyle>
          <a:p>
            <a:pPr rtl="0"/>
            <a:fld id="{A4942799-31AF-4FF8-9D79-C1A3E01FB20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8948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87" r:id="rId3"/>
    <p:sldLayoutId id="2147483688" r:id="rId4"/>
    <p:sldLayoutId id="2147483689" r:id="rId5"/>
    <p:sldLayoutId id="2147483681" r:id="rId6"/>
    <p:sldLayoutId id="2147483690" r:id="rId7"/>
    <p:sldLayoutId id="2147483682" r:id="rId8"/>
    <p:sldLayoutId id="2147483674" r:id="rId9"/>
    <p:sldLayoutId id="2147483675" r:id="rId10"/>
    <p:sldLayoutId id="2147483677" r:id="rId11"/>
    <p:sldLayoutId id="2147483678" r:id="rId12"/>
    <p:sldLayoutId id="2147483679" r:id="rId13"/>
    <p:sldLayoutId id="2147483680" r:id="rId14"/>
    <p:sldLayoutId id="2147483683" r:id="rId15"/>
    <p:sldLayoutId id="2147483684" r:id="rId16"/>
    <p:sldLayoutId id="2147483686" r:id="rId17"/>
    <p:sldLayoutId id="2147483691" r:id="rId18"/>
  </p:sldLayoutIdLst>
  <p:txStyles>
    <p:titleStyle>
      <a:lvl1pPr algn="l" defTabSz="457200" rtl="0" eaLnBrk="1" latinLnBrk="0" hangingPunct="1">
        <a:spcBef>
          <a:spcPct val="0"/>
        </a:spcBef>
        <a:buNone/>
        <a:defRPr lang="pt-BR" sz="4000" b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pt-BR">
          <a:solidFill>
            <a:schemeClr val="tx2"/>
          </a:solidFill>
        </a:defRPr>
      </a:lvl2pPr>
      <a:lvl3pPr eaLnBrk="1" hangingPunct="1">
        <a:defRPr lang="pt-BR">
          <a:solidFill>
            <a:schemeClr val="tx2"/>
          </a:solidFill>
        </a:defRPr>
      </a:lvl3pPr>
      <a:lvl4pPr eaLnBrk="1" hangingPunct="1">
        <a:defRPr lang="pt-BR">
          <a:solidFill>
            <a:schemeClr val="tx2"/>
          </a:solidFill>
        </a:defRPr>
      </a:lvl4pPr>
      <a:lvl5pPr eaLnBrk="1" hangingPunct="1">
        <a:defRPr lang="pt-BR">
          <a:solidFill>
            <a:schemeClr val="tx2"/>
          </a:solidFill>
        </a:defRPr>
      </a:lvl5pPr>
      <a:lvl6pPr eaLnBrk="1" hangingPunct="1">
        <a:defRPr lang="pt-BR">
          <a:solidFill>
            <a:schemeClr val="tx2"/>
          </a:solidFill>
        </a:defRPr>
      </a:lvl6pPr>
      <a:lvl7pPr eaLnBrk="1" hangingPunct="1">
        <a:defRPr lang="pt-BR">
          <a:solidFill>
            <a:schemeClr val="tx2"/>
          </a:solidFill>
        </a:defRPr>
      </a:lvl7pPr>
      <a:lvl8pPr eaLnBrk="1" hangingPunct="1">
        <a:defRPr lang="pt-BR">
          <a:solidFill>
            <a:schemeClr val="tx2"/>
          </a:solidFill>
        </a:defRPr>
      </a:lvl8pPr>
      <a:lvl9pPr eaLnBrk="1" hangingPunct="1">
        <a:defRPr lang="pt-BR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lang="pt-BR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lang="pt-BR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lang="pt-BR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lang="pt-BR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lang="pt-BR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lang="pt-BR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2D37BC-7D91-4F83-845D-70080D7DD6FC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810001" y="735808"/>
            <a:ext cx="10572000" cy="2971051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CURSO SUPERIOR DE ADS</a:t>
            </a:r>
            <a:br>
              <a:rPr lang="pt-BR" dirty="0"/>
            </a:br>
            <a:br>
              <a:rPr lang="pt-BR" dirty="0"/>
            </a:br>
            <a:r>
              <a:rPr lang="pt-BR" dirty="0"/>
              <a:t>Conhecimento dos sistemas de numeração e como são utilizados na computação.</a:t>
            </a:r>
            <a:endParaRPr lang="pt-BR" b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5DACC-1D74-41AD-B036-C015472B94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 sz="1600" dirty="0"/>
              <a:t>Prof. Fernando Marlon Soares Figueiredo</a:t>
            </a:r>
          </a:p>
          <a:p>
            <a:pPr rtl="0"/>
            <a:r>
              <a:rPr lang="pt-BR" sz="1600" dirty="0"/>
              <a:t>Disciplina: Introdução à Computação e suas aplicações</a:t>
            </a:r>
          </a:p>
        </p:txBody>
      </p:sp>
      <p:pic>
        <p:nvPicPr>
          <p:cNvPr id="4" name="Imagem 3" descr="Texto, Logotipo&#10;&#10;Descrição gerada automaticamente">
            <a:extLst>
              <a:ext uri="{FF2B5EF4-FFF2-40B4-BE49-F238E27FC236}">
                <a16:creationId xmlns:a16="http://schemas.microsoft.com/office/drawing/2014/main" id="{F76548E0-A6A1-D418-3A39-48AFA4CC1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37" y="5649157"/>
            <a:ext cx="2877891" cy="74029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E0885C2-E636-39F7-F39F-B13BA9327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661" y="5103921"/>
            <a:ext cx="1111802" cy="139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75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18E06-FCCF-A239-45C6-5A20697FB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91368812-5F32-8606-5756-29638475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649" cy="640080"/>
          </a:xfrm>
        </p:spPr>
        <p:txBody>
          <a:bodyPr rtlCol="0">
            <a:noAutofit/>
          </a:bodyPr>
          <a:lstStyle/>
          <a:p>
            <a:pPr algn="ctr" rtl="0"/>
            <a:r>
              <a:rPr lang="pt-BR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Como Converter Entre Bases Numéricas</a:t>
            </a:r>
          </a:p>
        </p:txBody>
      </p:sp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F5316D2B-B6D4-BCE9-9876-40F355AA9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314" y="356235"/>
            <a:ext cx="713904" cy="1836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53FAE78-63A3-5821-EF9D-AE64F5F98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8856" y="6232288"/>
            <a:ext cx="197362" cy="24701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C1EFC758-D76F-B802-77C0-8285E0DF9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76" y="1490353"/>
            <a:ext cx="11127648" cy="4614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Binário → Decimal</a:t>
            </a:r>
          </a:p>
          <a:p>
            <a:pPr algn="ctr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Método: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Multiplicar cada bit por sua potência de 2 e somar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Exemplo: </a:t>
            </a:r>
            <a:endParaRPr lang="pt-BR" altLang="pt-BR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Convertendo 1011 (binário) para decimal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(1×2³) + (0×2²) + (1×2¹) + (1×2⁰)→ 8 + 0 + 2 + 1 =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67AAFAE-D7DC-A420-693D-354BD9DD9203}"/>
              </a:ext>
            </a:extLst>
          </p:cNvPr>
          <p:cNvSpPr txBox="1"/>
          <p:nvPr/>
        </p:nvSpPr>
        <p:spPr>
          <a:xfrm>
            <a:off x="6491796" y="1335373"/>
            <a:ext cx="6094520" cy="32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rtl="0">
              <a:defRPr lang="pt-BR"/>
            </a:defPPr>
            <a:lvl1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230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B24C0-0B99-C441-5D06-DFCDFB0DD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7A03A882-6A41-5CA5-1247-475F4E21F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649" cy="640080"/>
          </a:xfrm>
        </p:spPr>
        <p:txBody>
          <a:bodyPr rtlCol="0">
            <a:noAutofit/>
          </a:bodyPr>
          <a:lstStyle/>
          <a:p>
            <a:pPr algn="ctr" rtl="0"/>
            <a:r>
              <a:rPr lang="pt-BR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Como Converter Entre Bases Numéricas</a:t>
            </a:r>
          </a:p>
        </p:txBody>
      </p:sp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3E45C3B2-8BBA-4A73-34F6-170F68C34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314" y="356235"/>
            <a:ext cx="713904" cy="1836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58C24FB-D191-471D-DF0A-5DA093DFB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8856" y="6232288"/>
            <a:ext cx="197362" cy="24701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0FD0B3F-11FC-94DE-71F7-F3F9FB560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76" y="1490352"/>
            <a:ext cx="11127648" cy="498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Decimal ↔ Hexadecimal</a:t>
            </a:r>
          </a:p>
          <a:p>
            <a:pPr algn="ctr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	</a:t>
            </a: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Método: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Divisão sucessiva por 16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Exemplo: </a:t>
            </a:r>
            <a:endParaRPr lang="pt-BR" altLang="pt-BR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Convertendo 60 para hexadecimal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60 ÷ 16 = 3 → resto 12 → C 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Resultado: </a:t>
            </a:r>
            <a:r>
              <a:rPr lang="pt-BR" altLang="pt-B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hex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= 3C</a:t>
            </a:r>
          </a:p>
          <a:p>
            <a:pPr algn="ctr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Hexadecimal → Decimal:</a:t>
            </a:r>
          </a:p>
          <a:p>
            <a:pPr algn="ctr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Exemplo: 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Convertendo 2F para decimal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 (2×16¹) + (15×16⁰) = 32 + 15 = 47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C7124A5-A5CC-30EB-E6A8-E30E19BF2FB5}"/>
              </a:ext>
            </a:extLst>
          </p:cNvPr>
          <p:cNvSpPr txBox="1"/>
          <p:nvPr/>
        </p:nvSpPr>
        <p:spPr>
          <a:xfrm>
            <a:off x="6491796" y="1335373"/>
            <a:ext cx="6094520" cy="32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rtl="0">
              <a:defRPr lang="pt-BR"/>
            </a:defPPr>
            <a:lvl1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931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3870F-8FF4-067E-B493-B7D0D19E9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18217331-97BA-0049-C249-4A8DBE06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649" cy="640080"/>
          </a:xfrm>
        </p:spPr>
        <p:txBody>
          <a:bodyPr rtlCol="0">
            <a:noAutofit/>
          </a:bodyPr>
          <a:lstStyle/>
          <a:p>
            <a:pPr algn="ctr" rtl="0"/>
            <a:r>
              <a:rPr lang="pt-BR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Como Converter Entre Bases Numéricas</a:t>
            </a:r>
          </a:p>
        </p:txBody>
      </p:sp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B1A132B3-18EC-B106-7924-91E6A329F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314" y="356235"/>
            <a:ext cx="713904" cy="1836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DDC9753-7BBB-0891-D9A0-696896702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8856" y="6232288"/>
            <a:ext cx="197362" cy="24701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F2E3F5EE-0331-6C57-0687-D4ADD831C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76" y="1490352"/>
            <a:ext cx="11127648" cy="498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Binário ↔ Hexadecimal (rápido!) 	</a:t>
            </a: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Agrupar bits de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 em 4 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direita pra esquerda</a:t>
            </a:r>
          </a:p>
          <a:p>
            <a:pPr marL="285750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Converter cada grupo para um dígito hexadecimal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Exemplo: 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Binário: 11011110 → 1101 1110 → D E → </a:t>
            </a:r>
            <a:r>
              <a:rPr lang="pt-BR" alt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Hex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20B1178-0058-1055-52B4-A974C589E033}"/>
              </a:ext>
            </a:extLst>
          </p:cNvPr>
          <p:cNvSpPr txBox="1"/>
          <p:nvPr/>
        </p:nvSpPr>
        <p:spPr>
          <a:xfrm>
            <a:off x="6491796" y="1335373"/>
            <a:ext cx="6094520" cy="32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rtl="0">
              <a:defRPr lang="pt-BR"/>
            </a:defPPr>
            <a:lvl1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834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5B31C-65CD-2A1C-2B23-A74BFED62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D891232-7193-DA3B-6658-5647BE0B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649" cy="640080"/>
          </a:xfrm>
        </p:spPr>
        <p:txBody>
          <a:bodyPr rtlCol="0">
            <a:noAutofit/>
          </a:bodyPr>
          <a:lstStyle/>
          <a:p>
            <a:pPr algn="ctr" rtl="0"/>
            <a:r>
              <a:rPr lang="pt-BR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Atividade – Reconhecendo os sistemas numéricos</a:t>
            </a:r>
          </a:p>
        </p:txBody>
      </p:sp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E5E12E2C-D663-AF60-2137-E73DC14C3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314" y="356235"/>
            <a:ext cx="713904" cy="1836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5F8CF58-9C91-5773-32D9-02E4E277C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8856" y="6232288"/>
            <a:ext cx="197362" cy="24701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D24F010E-7311-FB83-32E3-F24908375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76" y="1490352"/>
            <a:ext cx="11127648" cy="498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 é a representação hexadecimal de...</a:t>
            </a:r>
          </a:p>
          <a:p>
            <a:pPr algn="ctr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a) 10 = ?								</a:t>
            </a: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b) 15 = ?								</a:t>
            </a: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c) 26 = ?						</a:t>
            </a:r>
            <a:endParaRPr lang="pt-BR" alt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d) 60 = ?									</a:t>
            </a: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e) 255 = ?								</a:t>
            </a: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1A57ECE-07DE-A126-8897-5B887943FA7F}"/>
              </a:ext>
            </a:extLst>
          </p:cNvPr>
          <p:cNvSpPr txBox="1"/>
          <p:nvPr/>
        </p:nvSpPr>
        <p:spPr>
          <a:xfrm>
            <a:off x="6491796" y="1335373"/>
            <a:ext cx="6094520" cy="32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rtl="0">
              <a:defRPr lang="pt-BR"/>
            </a:defPPr>
            <a:lvl1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125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81613-786D-D17D-CAE7-EA9B66D4B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D1C0AAFE-598B-5FAF-26C1-2143D2D2C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649" cy="640080"/>
          </a:xfrm>
        </p:spPr>
        <p:txBody>
          <a:bodyPr rtlCol="0">
            <a:noAutofit/>
          </a:bodyPr>
          <a:lstStyle/>
          <a:p>
            <a:pPr algn="ctr" rtl="0"/>
            <a:r>
              <a:rPr lang="pt-BR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Atividade – Reconhecendo os sistemas numéricos</a:t>
            </a:r>
          </a:p>
        </p:txBody>
      </p:sp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8A1DF5A3-3346-DE7D-C965-F5F77EE36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314" y="356235"/>
            <a:ext cx="713904" cy="1836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A002B0C-9B1B-E095-3C40-5D1DA66A9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8856" y="6232288"/>
            <a:ext cx="197362" cy="24701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71F7E7BD-0C01-D25B-7FE2-8BCB1B2AB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76" y="1490352"/>
            <a:ext cx="11127648" cy="498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 é a representação hexadecimal de...</a:t>
            </a:r>
          </a:p>
          <a:p>
            <a:pPr algn="ctr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a) 10 = ?								a) 10 = 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b) 15 = ?								b) 15 = 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</a:t>
            </a: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c) 26 = ?				Respostas -&gt;			c) 26 = 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1A</a:t>
            </a: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d) 60 = ?								d</a:t>
            </a:r>
            <a:r>
              <a:rPr lang="pt-BR" altLang="pt-BR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60 </a:t>
            </a: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 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3C</a:t>
            </a: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e) 255 = ?								e) 255 = 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FF</a:t>
            </a: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31215C0-3E3B-7CC8-F886-0957669E41CC}"/>
              </a:ext>
            </a:extLst>
          </p:cNvPr>
          <p:cNvSpPr txBox="1"/>
          <p:nvPr/>
        </p:nvSpPr>
        <p:spPr>
          <a:xfrm>
            <a:off x="6491796" y="1335373"/>
            <a:ext cx="6094520" cy="32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rtl="0">
              <a:defRPr lang="pt-BR"/>
            </a:defPPr>
            <a:lvl1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48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DD5B7-247E-21FE-5669-1A89A7F31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22724CE1-D494-598B-2670-B54A34A65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649" cy="640080"/>
          </a:xfrm>
        </p:spPr>
        <p:txBody>
          <a:bodyPr rtlCol="0">
            <a:noAutofit/>
          </a:bodyPr>
          <a:lstStyle/>
          <a:p>
            <a:pPr algn="ctr" rtl="0"/>
            <a:r>
              <a:rPr lang="pt-BR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Bits, Bytes e Tamanhos de Dados</a:t>
            </a:r>
          </a:p>
        </p:txBody>
      </p:sp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68055204-D77E-DE53-9608-23EBB4AD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314" y="356235"/>
            <a:ext cx="713904" cy="1836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229C331-EFA8-46A8-4BE1-4573DB533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8856" y="6232288"/>
            <a:ext cx="197362" cy="24701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D0CE8322-990B-8869-9883-57089106D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76" y="1490353"/>
            <a:ext cx="6094520" cy="4224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que é um bit?</a:t>
            </a:r>
          </a:p>
          <a:p>
            <a:pPr marL="742950" lvl="1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Bit = </a:t>
            </a:r>
            <a:r>
              <a:rPr lang="pt-BR" alt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Binary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alt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Digit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→ menor unidade de informação da computação.</a:t>
            </a:r>
          </a:p>
          <a:p>
            <a:pPr marL="742950" lvl="1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 ser 0 ou 1 (ligado ou desligado, falso ou verdadeiro).</a:t>
            </a:r>
          </a:p>
          <a:p>
            <a:pPr marL="285750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que é um byte?</a:t>
            </a:r>
          </a:p>
          <a:p>
            <a:pPr marL="742950" lvl="1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byte = 8 bits</a:t>
            </a:r>
          </a:p>
          <a:p>
            <a:pPr marL="742950" lvl="1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 8 bits, é possível representar 256 combinações (2⁸ = 256).</a:t>
            </a:r>
          </a:p>
          <a:p>
            <a:pPr marL="742950" lvl="1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1 byte pode representar 1 caractere (como a letra “A”).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696ECAD-5822-558A-A275-94999CA6D03F}"/>
              </a:ext>
            </a:extLst>
          </p:cNvPr>
          <p:cNvSpPr txBox="1"/>
          <p:nvPr/>
        </p:nvSpPr>
        <p:spPr>
          <a:xfrm>
            <a:off x="6491796" y="1335373"/>
            <a:ext cx="6094520" cy="32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rtl="0">
              <a:defRPr lang="pt-BR"/>
            </a:defPPr>
            <a:lvl1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pt-BR" dirty="0"/>
          </a:p>
        </p:txBody>
      </p:sp>
      <p:pic>
        <p:nvPicPr>
          <p:cNvPr id="4098" name="Picture 2" descr="O que é bit / byte">
            <a:extLst>
              <a:ext uri="{FF2B5EF4-FFF2-40B4-BE49-F238E27FC236}">
                <a16:creationId xmlns:a16="http://schemas.microsoft.com/office/drawing/2014/main" id="{792B4C38-C567-5FDE-8982-7EDCE8722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944" y="2335126"/>
            <a:ext cx="4758912" cy="2478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26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8FD1-35D3-6613-D250-BAAD5C851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2DFBF55D-D9B8-5E01-80C3-B28838DF7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649" cy="640080"/>
          </a:xfrm>
        </p:spPr>
        <p:txBody>
          <a:bodyPr rtlCol="0">
            <a:noAutofit/>
          </a:bodyPr>
          <a:lstStyle/>
          <a:p>
            <a:pPr algn="ctr" rtl="0"/>
            <a:r>
              <a:rPr lang="pt-BR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Unidades de Medida Maiores</a:t>
            </a:r>
          </a:p>
        </p:txBody>
      </p:sp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24665683-1058-DE24-78DD-CC1D89F66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314" y="356235"/>
            <a:ext cx="713904" cy="1836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3434F18-85F3-C1F7-B66E-23EEE8820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8856" y="6232288"/>
            <a:ext cx="197362" cy="24701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861A6F9-CACC-0D4B-0A53-892C33B243E1}"/>
              </a:ext>
            </a:extLst>
          </p:cNvPr>
          <p:cNvSpPr txBox="1"/>
          <p:nvPr/>
        </p:nvSpPr>
        <p:spPr>
          <a:xfrm>
            <a:off x="6491796" y="1335373"/>
            <a:ext cx="6094520" cy="32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rtl="0">
              <a:defRPr lang="pt-BR"/>
            </a:defPPr>
            <a:lvl1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pt-BR" dirty="0"/>
          </a:p>
        </p:txBody>
      </p:sp>
      <p:pic>
        <p:nvPicPr>
          <p:cNvPr id="5122" name="Picture 2" descr="Dados e Informação">
            <a:extLst>
              <a:ext uri="{FF2B5EF4-FFF2-40B4-BE49-F238E27FC236}">
                <a16:creationId xmlns:a16="http://schemas.microsoft.com/office/drawing/2014/main" id="{D2060D58-82BD-3124-6865-0A044084E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45" y="1349038"/>
            <a:ext cx="9428910" cy="460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0A1B93C-E5D5-1327-2D6E-77878C294E26}"/>
              </a:ext>
            </a:extLst>
          </p:cNvPr>
          <p:cNvSpPr txBox="1"/>
          <p:nvPr/>
        </p:nvSpPr>
        <p:spPr>
          <a:xfrm>
            <a:off x="345782" y="6232288"/>
            <a:ext cx="1130307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50" dirty="0"/>
              <a:t>⚠️ </a:t>
            </a:r>
            <a:r>
              <a:rPr lang="pt-BR" sz="1650" dirty="0" err="1"/>
              <a:t>Obs</a:t>
            </a:r>
            <a:r>
              <a:rPr lang="pt-BR" sz="1650" dirty="0"/>
              <a:t>: Tecnicamente, 1 KB = 1.024 bytes (base 2), mas em marketing costuma-se arredondar para 1.000.</a:t>
            </a:r>
          </a:p>
        </p:txBody>
      </p:sp>
    </p:spTree>
    <p:extLst>
      <p:ext uri="{BB962C8B-B14F-4D97-AF65-F5344CB8AC3E}">
        <p14:creationId xmlns:p14="http://schemas.microsoft.com/office/powerpoint/2010/main" val="17315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9AA95-B4CD-92D0-5D01-AFCB6096C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1E929BAC-453E-7D75-D589-31B76E90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649" cy="640080"/>
          </a:xfrm>
        </p:spPr>
        <p:txBody>
          <a:bodyPr rtlCol="0">
            <a:noAutofit/>
          </a:bodyPr>
          <a:lstStyle/>
          <a:p>
            <a:pPr algn="ctr" rtl="0"/>
            <a:r>
              <a:rPr lang="pt-BR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Atividade – Conversão entre Bases</a:t>
            </a:r>
          </a:p>
        </p:txBody>
      </p:sp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39FC55D0-75CC-57ED-50E9-0BD2FD5B7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314" y="356235"/>
            <a:ext cx="713904" cy="1836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D8CCAC3-EF29-A97B-4E6F-AE5625FF9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8856" y="6232288"/>
            <a:ext cx="197362" cy="24701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B8AA7531-99A4-BD15-5FE9-670572C35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76" y="1490352"/>
            <a:ext cx="11127648" cy="498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Decimal → Binário</a:t>
            </a: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a) 10 = ?								</a:t>
            </a:r>
            <a:endParaRPr lang="pt-BR" alt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b) 18 = ?								</a:t>
            </a:r>
            <a:endParaRPr lang="pt-BR" alt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c) 35 = ?	</a:t>
            </a:r>
          </a:p>
          <a:p>
            <a:pPr algn="ctr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Binário → Decimal</a:t>
            </a: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</a:t>
            </a:r>
            <a:endParaRPr lang="pt-BR" alt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d) 1010 = ?								</a:t>
            </a:r>
            <a:endParaRPr lang="pt-BR" alt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e) 1101 = ?</a:t>
            </a: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f) 10011 = ?</a:t>
            </a:r>
            <a:endParaRPr lang="pt-BR" altLang="pt-BR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79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42E2A-EA58-3863-D996-EE7356BC2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6F5EC4C2-4675-DECE-4AB7-2A10D7E41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649" cy="640080"/>
          </a:xfrm>
        </p:spPr>
        <p:txBody>
          <a:bodyPr rtlCol="0">
            <a:noAutofit/>
          </a:bodyPr>
          <a:lstStyle/>
          <a:p>
            <a:pPr algn="ctr" rtl="0"/>
            <a:r>
              <a:rPr lang="pt-BR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Atividade – Conversão entre Bases</a:t>
            </a:r>
          </a:p>
        </p:txBody>
      </p:sp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203A90AF-8FF6-5971-E9A5-F6B303595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314" y="356235"/>
            <a:ext cx="713904" cy="1836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C9261E3-3DF7-97EA-18B9-3B1CE2E1C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8856" y="6232288"/>
            <a:ext cx="197362" cy="24701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6D954EDA-CED7-CA16-49CC-6C1DB2E88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76" y="1179958"/>
            <a:ext cx="11127648" cy="5299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Decimal → Binário</a:t>
            </a: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a) 10 = ?								a) 10 = 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1010</a:t>
            </a: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b) 18 = ?								b) 18 = 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10010</a:t>
            </a: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c) 35 = ?								c) 35 = 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100011</a:t>
            </a:r>
          </a:p>
          <a:p>
            <a:pPr algn="ctr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Binário → Decimal</a:t>
            </a: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</a:t>
            </a:r>
            <a:endParaRPr lang="pt-BR" alt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d) 1010 = ?	                         					a) 1010 = 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pt-BR" alt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e) 1101 = ?     							b) 1101 = 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</a:t>
            </a: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f) 10011 = ?								c) 10011 = 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</a:t>
            </a: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1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01073-5288-1D8C-9C8C-5D0786FA5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34E3F009-304D-B931-BF2C-9E8336129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649" cy="640080"/>
          </a:xfrm>
        </p:spPr>
        <p:txBody>
          <a:bodyPr rtlCol="0">
            <a:noAutofit/>
          </a:bodyPr>
          <a:lstStyle/>
          <a:p>
            <a:pPr algn="ctr" rtl="0"/>
            <a:r>
              <a:rPr lang="pt-BR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Atividade – Conversão entre Bases</a:t>
            </a:r>
          </a:p>
        </p:txBody>
      </p:sp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09F3303A-A721-50C6-FFE0-FD7066D3D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314" y="356235"/>
            <a:ext cx="713904" cy="1836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1B13408-880C-463A-EBDA-9A8225E10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8856" y="6232288"/>
            <a:ext cx="197362" cy="24701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B8212059-703F-BF27-5A93-A7C81144B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76" y="1179958"/>
            <a:ext cx="11127648" cy="5299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Decimal → Hexadecimal</a:t>
            </a:r>
          </a:p>
          <a:p>
            <a:pPr algn="ctr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a) 20 = ?								</a:t>
            </a:r>
            <a:endParaRPr lang="pt-BR" alt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b) 50 = ?								</a:t>
            </a:r>
            <a:endParaRPr lang="pt-BR" alt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c) 255 = ?</a:t>
            </a:r>
            <a:endParaRPr lang="pt-BR" alt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      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Binário → Hexadecimal</a:t>
            </a: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</a:t>
            </a:r>
            <a:endParaRPr lang="pt-BR" alt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d) 1100 1010 = ?	                         				</a:t>
            </a:r>
            <a:endParaRPr lang="pt-BR" alt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e) 1111 0001 = ?     							</a:t>
            </a:r>
            <a:endParaRPr lang="pt-BR" alt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f) 1010 1101 = ?</a:t>
            </a: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6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649" cy="640080"/>
          </a:xfrm>
        </p:spPr>
        <p:txBody>
          <a:bodyPr rtlCol="0">
            <a:noAutofit/>
          </a:bodyPr>
          <a:lstStyle/>
          <a:p>
            <a:pPr algn="ctr" rtl="0"/>
            <a:r>
              <a:rPr lang="pt-BR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O que é um sistema de numeração?</a:t>
            </a:r>
          </a:p>
        </p:txBody>
      </p:sp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1FFD9740-D71F-9BC8-F8D6-4ED563E94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314" y="356235"/>
            <a:ext cx="713904" cy="1836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EBA1883-A306-C35F-62C5-82FBCB1A6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8856" y="6232288"/>
            <a:ext cx="197362" cy="24701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BC1D3ACD-87EB-1EF5-06B1-9DC1F6BE1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76" y="1490353"/>
            <a:ext cx="6094520" cy="4224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Definição:</a:t>
            </a:r>
          </a:p>
          <a:p>
            <a:pPr marL="742950" lvl="1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 sistema de numeração é um conjunto de símbolos e regras usados para representar quantidades e valores numéricos.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que serve?</a:t>
            </a:r>
          </a:p>
          <a:p>
            <a:pPr marL="742950" lvl="1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Representar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valores numéricos 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diferentes contextos (matemática, ciência, computação).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Elementos principais:</a:t>
            </a:r>
          </a:p>
          <a:p>
            <a:pPr marL="742950" lvl="1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Dígitos: 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símbolos usados para formar os números.</a:t>
            </a:r>
          </a:p>
          <a:p>
            <a:pPr marL="742950" lvl="1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Base: 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quantidade de dígitos diferentes (</a:t>
            </a:r>
            <a:r>
              <a:rPr lang="pt-BR" alt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decimal = 10 dígitos).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CEA7870-FF76-6748-8CC2-D8321D568C0E}"/>
              </a:ext>
            </a:extLst>
          </p:cNvPr>
          <p:cNvSpPr txBox="1"/>
          <p:nvPr/>
        </p:nvSpPr>
        <p:spPr>
          <a:xfrm>
            <a:off x="6491796" y="1335373"/>
            <a:ext cx="6094520" cy="32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rtl="0">
              <a:defRPr lang="pt-BR"/>
            </a:defPPr>
            <a:lvl1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pt-BR" dirty="0"/>
          </a:p>
        </p:txBody>
      </p:sp>
      <p:pic>
        <p:nvPicPr>
          <p:cNvPr id="1026" name="Picture 2" descr="Sistema de numeração duodecimal – Wikipédia, a enciclopédia livre">
            <a:extLst>
              <a:ext uri="{FF2B5EF4-FFF2-40B4-BE49-F238E27FC236}">
                <a16:creationId xmlns:a16="http://schemas.microsoft.com/office/drawing/2014/main" id="{1B3F87AB-72BA-77B0-C406-8C75BE335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841" y="1905775"/>
            <a:ext cx="3781425" cy="3630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268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E0986-7133-6CED-109F-BA892A55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3B32CEF-35BA-3AA5-AC12-3434384C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649" cy="640080"/>
          </a:xfrm>
        </p:spPr>
        <p:txBody>
          <a:bodyPr rtlCol="0">
            <a:noAutofit/>
          </a:bodyPr>
          <a:lstStyle/>
          <a:p>
            <a:pPr algn="ctr" rtl="0"/>
            <a:r>
              <a:rPr lang="pt-BR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Atividade – Conversão entre Bases</a:t>
            </a:r>
          </a:p>
        </p:txBody>
      </p:sp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FBF5E2D0-724A-2684-FA63-B085EE9BF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314" y="356235"/>
            <a:ext cx="713904" cy="1836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CEFD0E6-6762-F186-D59D-4EF04E5D3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8856" y="6232288"/>
            <a:ext cx="197362" cy="24701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A5883A39-4346-71E6-6D01-7226766CE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76" y="1179958"/>
            <a:ext cx="11127648" cy="5299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Decimal → Hexadecimal</a:t>
            </a:r>
          </a:p>
          <a:p>
            <a:pPr algn="ctr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a) 20 = ?								a) 20 = 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</a:t>
            </a: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b) 50 = ?								b) 50 = 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32</a:t>
            </a: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c) 255 = ?								c) 255 = 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FF</a:t>
            </a:r>
          </a:p>
          <a:p>
            <a:pPr algn="ctr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      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Binário → Hexadecimal</a:t>
            </a: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			</a:t>
            </a:r>
            <a:endParaRPr lang="pt-BR" alt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d) 1100 1010 = ?	                         				a) 1100 1010 = 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</a:t>
            </a: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e) 1111 0001 = ?     							b) 1111 0001 = 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F1</a:t>
            </a: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f) 1010 1101 = ?							c) 1010 1101 = 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</a:t>
            </a: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30157-FB32-5D61-4048-08C11A0EF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B103CB5F-9AB6-3F2B-915D-C102D4A5C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649" cy="640080"/>
          </a:xfrm>
        </p:spPr>
        <p:txBody>
          <a:bodyPr rtlCol="0">
            <a:noAutofit/>
          </a:bodyPr>
          <a:lstStyle/>
          <a:p>
            <a:pPr algn="ctr" rtl="0"/>
            <a:r>
              <a:rPr lang="pt-BR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Como Tudo se Conecta?</a:t>
            </a:r>
          </a:p>
        </p:txBody>
      </p:sp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4383658C-0973-D4B0-5630-93D66E28A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314" y="356235"/>
            <a:ext cx="713904" cy="1836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01EFC68-70EA-4854-99F7-B7A8F1636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8856" y="6232288"/>
            <a:ext cx="197362" cy="24701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ED851B17-A48D-82D7-E768-1F7558454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76" y="1490353"/>
            <a:ext cx="11251580" cy="4741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Como os conceitos se relacionam: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📊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Sistemas de numeração: 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explicam como representamos informações com números.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⚙️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Binário: 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 a base da representação digital.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💾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Bits e bytes: 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transformam números binários em dados reais.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🧠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Conversões: 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são necessárias para interpretar os dados entre máquinas e humanos.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💬 Exemplo final: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"A palavra 'chat' ocupa 4 bytes (4 letras, 1 byte por caractere). Mas para o computador, isso é: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'c' = 01100011, 'h' = 01101000, 'a' = 01100001, 't' = 01110100 → tudo em binário!"</a:t>
            </a:r>
          </a:p>
          <a:p>
            <a:pPr marL="285750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altLang="pt-BR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95BBE38-D7A6-DC39-68B1-F0C21C2B35F3}"/>
              </a:ext>
            </a:extLst>
          </p:cNvPr>
          <p:cNvSpPr txBox="1"/>
          <p:nvPr/>
        </p:nvSpPr>
        <p:spPr>
          <a:xfrm>
            <a:off x="6491796" y="1335373"/>
            <a:ext cx="6094520" cy="32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rtl="0">
              <a:defRPr lang="pt-BR"/>
            </a:defPPr>
            <a:lvl1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220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681DC-0936-8386-F8F9-CE0AEE026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5F21F16D-5A98-ACCF-27E6-C9C44895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649" cy="640080"/>
          </a:xfrm>
        </p:spPr>
        <p:txBody>
          <a:bodyPr rtlCol="0">
            <a:noAutofit/>
          </a:bodyPr>
          <a:lstStyle/>
          <a:p>
            <a:pPr algn="ctr" rtl="0"/>
            <a:r>
              <a:rPr lang="pt-BR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Sistemas de Numeração na Computação</a:t>
            </a:r>
          </a:p>
        </p:txBody>
      </p:sp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4E6D72B9-02D3-1621-4748-0AF44F456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314" y="356235"/>
            <a:ext cx="713904" cy="1836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7B2AEFF-5A40-5953-3AC0-F6078D97D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8856" y="6232288"/>
            <a:ext cx="197362" cy="24701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511C7C8C-F879-80F2-186B-6C7978C3D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76" y="1490353"/>
            <a:ext cx="6094520" cy="4224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“Na computação, os sistemas de numeração são usados para representar informações de forma que os computadores possam entender e processar, especialmente usando a base binária.”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 que os sistemas numéricos são importantes na computação?</a:t>
            </a:r>
          </a:p>
          <a:p>
            <a:pPr marL="285750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Computadores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entendem letras ou imagens diretamente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tudo é convertido em números.</a:t>
            </a:r>
          </a:p>
          <a:p>
            <a:pPr marL="285750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Toda a informação digital (texto, imagens, som, etc.) é representada por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valores numéricos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base principal da computação é o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sistema binário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4A43E90-77D0-82CC-69DC-521FD51BAF84}"/>
              </a:ext>
            </a:extLst>
          </p:cNvPr>
          <p:cNvSpPr txBox="1"/>
          <p:nvPr/>
        </p:nvSpPr>
        <p:spPr>
          <a:xfrm>
            <a:off x="6491796" y="1335373"/>
            <a:ext cx="6094520" cy="32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rtl="0">
              <a:defRPr lang="pt-BR"/>
            </a:defPPr>
            <a:lvl1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E844D5B-967E-2799-5BA0-C33A461412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44" r="2537" b="11555"/>
          <a:stretch>
            <a:fillRect/>
          </a:stretch>
        </p:blipFill>
        <p:spPr>
          <a:xfrm>
            <a:off x="6833107" y="1934677"/>
            <a:ext cx="5013111" cy="3335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596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AB3CC-9015-22D1-AFED-257B1CE04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11F7F437-EEE3-8B9E-0A7E-6F948B5E6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649" cy="640080"/>
          </a:xfrm>
        </p:spPr>
        <p:txBody>
          <a:bodyPr rtlCol="0">
            <a:noAutofit/>
          </a:bodyPr>
          <a:lstStyle/>
          <a:p>
            <a:pPr algn="ctr" rtl="0"/>
            <a:r>
              <a:rPr lang="pt-BR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Sistema Decimal (Base 10)</a:t>
            </a:r>
          </a:p>
        </p:txBody>
      </p:sp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D98C2EE6-1D14-F327-6D06-5A483DE8D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314" y="356235"/>
            <a:ext cx="713904" cy="1836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F47F755-C3E4-AB6A-BE44-F25D171DF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8856" y="6232288"/>
            <a:ext cx="197362" cy="24701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EF6CF7EA-DE4E-4B90-F43F-92BED591A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76" y="1490353"/>
            <a:ext cx="6094520" cy="4224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Sistema numérico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mais comum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usado por humanos no cotidiano.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Composto por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 dígitos: 0 a 9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computação:</a:t>
            </a:r>
          </a:p>
          <a:p>
            <a:pPr marL="742950" lvl="1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Utilizado em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interfaces de usuário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entrada de dados e exibição de resultados.</a:t>
            </a:r>
          </a:p>
          <a:p>
            <a:pPr marL="742950" lvl="1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Convertido para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binário internamente 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pelo sistema.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Curiosidade: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Humanos usam base 10 provavelmente porque temos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 dedos 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— influência cultural e biológica.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1AE0A66-37D3-E6D8-4309-7C7CB30D6AD6}"/>
              </a:ext>
            </a:extLst>
          </p:cNvPr>
          <p:cNvSpPr txBox="1"/>
          <p:nvPr/>
        </p:nvSpPr>
        <p:spPr>
          <a:xfrm>
            <a:off x="6491796" y="1335373"/>
            <a:ext cx="6094520" cy="32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rtl="0">
              <a:defRPr lang="pt-BR"/>
            </a:defPPr>
            <a:lvl1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4BA55FF-F580-FDDD-720D-AC8DD8FB9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141" y="2519757"/>
            <a:ext cx="5112077" cy="2165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69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B422B-F662-E61A-D293-2B51AEE62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95D15AA5-6F15-7B18-CF7C-D51A55C3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649" cy="640080"/>
          </a:xfrm>
        </p:spPr>
        <p:txBody>
          <a:bodyPr rtlCol="0">
            <a:noAutofit/>
          </a:bodyPr>
          <a:lstStyle/>
          <a:p>
            <a:pPr algn="ctr" rtl="0"/>
            <a:r>
              <a:rPr lang="pt-BR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Sistema Binário (Base 2)</a:t>
            </a:r>
          </a:p>
        </p:txBody>
      </p:sp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C8ED5CFA-AD68-0E59-D29A-DAAEF8335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314" y="356235"/>
            <a:ext cx="713904" cy="1836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7109510-B7DA-D952-E711-BB5D8F47D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8856" y="6232288"/>
            <a:ext cx="197362" cy="24701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5DAAA8EE-874B-FAA3-7230-672AA7CD8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76" y="1490353"/>
            <a:ext cx="6094520" cy="4224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285750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Sistema fundamental para a computação.</a:t>
            </a:r>
          </a:p>
          <a:p>
            <a:pPr marL="285750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Usa apenas dois dígitos: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 e 1.</a:t>
            </a:r>
          </a:p>
          <a:p>
            <a:pPr marL="285750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Cada dígito é chamado de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bit (</a:t>
            </a:r>
            <a:r>
              <a:rPr lang="pt-BR" altLang="pt-B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binary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altLang="pt-B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digit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Estrutura:</a:t>
            </a:r>
          </a:p>
          <a:p>
            <a:pPr marL="285750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Sistema posicional,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baseado em potências de 2.</a:t>
            </a:r>
          </a:p>
          <a:p>
            <a:pPr marL="285750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Número binário: 1011→ (1×2³) + (0×2²) + (1×2¹) + (1×2⁰) = 11 decimal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Aplicações reais:</a:t>
            </a:r>
          </a:p>
          <a:p>
            <a:pPr marL="285750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Armazenamento de dados, instruções de máquina, controle de hardware.</a:t>
            </a:r>
          </a:p>
          <a:p>
            <a:pPr marL="285750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Lógica digital: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ligado (1) / desligado (0)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1A4BB5E-D04D-EAEB-60A0-281B379E3405}"/>
              </a:ext>
            </a:extLst>
          </p:cNvPr>
          <p:cNvSpPr txBox="1"/>
          <p:nvPr/>
        </p:nvSpPr>
        <p:spPr>
          <a:xfrm>
            <a:off x="6491796" y="1335373"/>
            <a:ext cx="6094520" cy="32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rtl="0">
              <a:defRPr lang="pt-BR"/>
            </a:defPPr>
            <a:lvl1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pt-BR" dirty="0"/>
          </a:p>
        </p:txBody>
      </p:sp>
      <p:pic>
        <p:nvPicPr>
          <p:cNvPr id="2050" name="Picture 2" descr="El Blog de Luis.Enrique: TERCER PARCIAL">
            <a:extLst>
              <a:ext uri="{FF2B5EF4-FFF2-40B4-BE49-F238E27FC236}">
                <a16:creationId xmlns:a16="http://schemas.microsoft.com/office/drawing/2014/main" id="{12CE37D3-5C48-0174-D4E8-2129A2F6F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432" y="1520280"/>
            <a:ext cx="3610815" cy="433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20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B138D-48C4-15EE-D32E-194786AEA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651AB5A-EB2C-653E-FDE2-5FC069E2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649" cy="640080"/>
          </a:xfrm>
        </p:spPr>
        <p:txBody>
          <a:bodyPr rtlCol="0">
            <a:noAutofit/>
          </a:bodyPr>
          <a:lstStyle/>
          <a:p>
            <a:pPr algn="ctr" rtl="0"/>
            <a:r>
              <a:rPr lang="pt-BR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Sistema Hexadecimal (Base 16)</a:t>
            </a:r>
          </a:p>
        </p:txBody>
      </p:sp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8D5F3D1D-6412-BC9C-991F-5611E9E92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314" y="356235"/>
            <a:ext cx="713904" cy="1836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49E7188-C238-7FD9-0464-420574189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8856" y="6232288"/>
            <a:ext cx="197362" cy="24701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6CB2528D-23AE-B0A1-439B-CABA4E7C9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76" y="1490353"/>
            <a:ext cx="6094520" cy="4224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Sistema com 16 dígitos:</a:t>
            </a:r>
          </a:p>
          <a:p>
            <a:pPr marL="285750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0–9 (valores 0 a 9) &amp; A–F (valores 10 a 15)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Estrutura:</a:t>
            </a:r>
          </a:p>
          <a:p>
            <a:pPr marL="742950" lvl="1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Cada posição representa uma potência de 16.</a:t>
            </a:r>
          </a:p>
          <a:p>
            <a:pPr marL="742950" lvl="1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Exemplo: Número hexadecimal: 3C→ (3×16¹) + (12×16⁰) = 48 + 12 = 60 decimal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Aplicações reais:</a:t>
            </a:r>
          </a:p>
          <a:p>
            <a:pPr marL="742950" lvl="1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Endereços de memória (</a:t>
            </a:r>
            <a:r>
              <a:rPr lang="pt-BR" alt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0x3FA2)</a:t>
            </a:r>
          </a:p>
          <a:p>
            <a:pPr marL="742950" lvl="1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Cores na web (</a:t>
            </a:r>
            <a:r>
              <a:rPr lang="pt-BR" alt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#FF5733)</a:t>
            </a:r>
          </a:p>
          <a:p>
            <a:pPr marL="742950" lvl="1" indent="-285750"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Depuração e leitura de dados brutos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D75CDEB-9937-2BA9-AC7A-EC66BCC93AAF}"/>
              </a:ext>
            </a:extLst>
          </p:cNvPr>
          <p:cNvSpPr txBox="1"/>
          <p:nvPr/>
        </p:nvSpPr>
        <p:spPr>
          <a:xfrm>
            <a:off x="6491796" y="1335373"/>
            <a:ext cx="6094520" cy="32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rtl="0">
              <a:defRPr lang="pt-BR"/>
            </a:defPPr>
            <a:lvl1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pt-BR" dirty="0"/>
          </a:p>
        </p:txBody>
      </p:sp>
      <p:pic>
        <p:nvPicPr>
          <p:cNvPr id="3074" name="Picture 2" descr="Grátis: tabela-binário-decimal-hexadecimal - Material Claro e Objetivo em  PDF para Estudo Rápido">
            <a:extLst>
              <a:ext uri="{FF2B5EF4-FFF2-40B4-BE49-F238E27FC236}">
                <a16:creationId xmlns:a16="http://schemas.microsoft.com/office/drawing/2014/main" id="{2CF2B374-13A5-88E0-F29C-8D0ED19C8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660" y="1563416"/>
            <a:ext cx="3893654" cy="4246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730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9781A-C805-8039-6FC2-CE2564086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814662B-3188-0538-9C13-B0BA120B7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649" cy="640080"/>
          </a:xfrm>
        </p:spPr>
        <p:txBody>
          <a:bodyPr rtlCol="0">
            <a:noAutofit/>
          </a:bodyPr>
          <a:lstStyle/>
          <a:p>
            <a:pPr algn="ctr" rtl="0"/>
            <a:r>
              <a:rPr lang="pt-BR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Como Converter Entre Bases Numéricas</a:t>
            </a:r>
          </a:p>
        </p:txBody>
      </p:sp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1EF9176F-8A90-2794-6913-3D2C9B9E5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314" y="356235"/>
            <a:ext cx="713904" cy="1836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A55FFD8-A3FD-8FD1-C101-23049B7BB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8856" y="6232288"/>
            <a:ext cx="197362" cy="24701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07C018CB-5F18-A58B-4C44-B97AB4F1A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76" y="1490353"/>
            <a:ext cx="11127648" cy="4614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Decimal → Binário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Método: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Divisão sucessiva por 2 (guardar os restos)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Exemplo: 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Convertendo 25 (decimal) para binário</a:t>
            </a: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Resultado: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binário =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11001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BA90F62-2A19-0344-3D79-200927FE2EA6}"/>
              </a:ext>
            </a:extLst>
          </p:cNvPr>
          <p:cNvSpPr txBox="1"/>
          <p:nvPr/>
        </p:nvSpPr>
        <p:spPr>
          <a:xfrm>
            <a:off x="6491796" y="1335373"/>
            <a:ext cx="6094520" cy="32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rtl="0">
              <a:defRPr lang="pt-BR"/>
            </a:defPPr>
            <a:lvl1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E76BC68-7832-B99F-CF68-10C6C177E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279168"/>
              </p:ext>
            </p:extLst>
          </p:nvPr>
        </p:nvGraphicFramePr>
        <p:xfrm>
          <a:off x="2032000" y="4210252"/>
          <a:ext cx="8128000" cy="184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64239544"/>
                    </a:ext>
                  </a:extLst>
                </a:gridCol>
                <a:gridCol w="2054412">
                  <a:extLst>
                    <a:ext uri="{9D8B030D-6E8A-4147-A177-3AD203B41FA5}">
                      <a16:colId xmlns:a16="http://schemas.microsoft.com/office/drawing/2014/main" val="3374694167"/>
                    </a:ext>
                  </a:extLst>
                </a:gridCol>
                <a:gridCol w="2009588">
                  <a:extLst>
                    <a:ext uri="{9D8B030D-6E8A-4147-A177-3AD203B41FA5}">
                      <a16:colId xmlns:a16="http://schemas.microsoft.com/office/drawing/2014/main" val="8077107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96073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altLang="pt-BR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25 ÷ 2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altLang="pt-BR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=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altLang="pt-BR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 → resto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altLang="pt-BR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902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altLang="pt-BR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 ÷ 2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altLang="pt-BR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=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altLang="pt-BR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  → resto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altLang="pt-BR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780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altLang="pt-BR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 ÷ 2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altLang="pt-BR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=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altLang="pt-BR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   → resto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altLang="pt-BR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249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altLang="pt-BR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 ÷ 2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altLang="pt-BR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=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altLang="pt-BR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   → resto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altLang="pt-BR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46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altLang="pt-BR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 ÷ 2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altLang="pt-BR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=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altLang="pt-BR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   → resto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altLang="pt-BR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039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7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C2176-C7D7-E974-7A2B-5E6A6B17E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10CD6825-E877-408D-0EA2-A198E252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649" cy="640080"/>
          </a:xfrm>
        </p:spPr>
        <p:txBody>
          <a:bodyPr rtlCol="0">
            <a:noAutofit/>
          </a:bodyPr>
          <a:lstStyle/>
          <a:p>
            <a:pPr algn="ctr" rtl="0"/>
            <a:r>
              <a:rPr lang="pt-BR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Atividade – Reconhecendo os sistemas numéricos</a:t>
            </a:r>
          </a:p>
        </p:txBody>
      </p:sp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EAB28E42-A1E2-2D4C-7882-5687DE544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314" y="356235"/>
            <a:ext cx="713904" cy="1836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8452DB1-D945-9E5D-22F5-531467BF7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8856" y="6232288"/>
            <a:ext cx="197362" cy="24701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046AB032-9805-AC16-F523-9F09388A6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76" y="1490352"/>
            <a:ext cx="11127648" cy="498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 é a representação binária de...</a:t>
            </a:r>
          </a:p>
          <a:p>
            <a:pPr algn="ctr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a) 2 = ?								</a:t>
            </a:r>
            <a:endParaRPr lang="pt-BR" alt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b) 5 = ?								</a:t>
            </a:r>
            <a:endParaRPr lang="pt-BR" alt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c) 10 = ?						</a:t>
            </a:r>
            <a:endParaRPr lang="pt-BR" alt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d) 100 = ?								</a:t>
            </a:r>
            <a:endParaRPr lang="pt-BR" alt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e) 255 = ?</a:t>
            </a: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777F118-6E57-5334-45E6-822A7640EAF4}"/>
              </a:ext>
            </a:extLst>
          </p:cNvPr>
          <p:cNvSpPr txBox="1"/>
          <p:nvPr/>
        </p:nvSpPr>
        <p:spPr>
          <a:xfrm>
            <a:off x="6491796" y="1335373"/>
            <a:ext cx="6094520" cy="32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rtl="0">
              <a:defRPr lang="pt-BR"/>
            </a:defPPr>
            <a:lvl1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427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AA3A9-D949-BFA6-7D10-008BB7754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A79F8E4C-7C8B-9615-F455-47699DD3E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27649" cy="640080"/>
          </a:xfrm>
        </p:spPr>
        <p:txBody>
          <a:bodyPr rtlCol="0">
            <a:noAutofit/>
          </a:bodyPr>
          <a:lstStyle/>
          <a:p>
            <a:pPr algn="ctr" rtl="0"/>
            <a:r>
              <a:rPr lang="pt-BR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Atividade – Reconhecendo os sistemas numéricos</a:t>
            </a:r>
          </a:p>
        </p:txBody>
      </p:sp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D1CF6BF5-034D-C206-0B20-14D266ACA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314" y="356235"/>
            <a:ext cx="713904" cy="1836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26076DC-F0F0-DE9E-C2D6-955E3DBCA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8856" y="6232288"/>
            <a:ext cx="197362" cy="24701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067B2454-A827-1CCB-C845-D27EB393A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76" y="1490352"/>
            <a:ext cx="11127648" cy="4988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 é a representação binária de...</a:t>
            </a:r>
          </a:p>
          <a:p>
            <a:pPr algn="ctr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a) 2 = ?								a) 2 = 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b) 5 = ?								b) 5 = 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101</a:t>
            </a: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c) 10 = ?				Respostas -&gt;			c) 10 = 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1010</a:t>
            </a: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d) 100 = ?								d) 100 = 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1100100</a:t>
            </a:r>
          </a:p>
          <a:p>
            <a:pPr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e) 255 = ?								e) 255 = 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11111111</a:t>
            </a: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</a:pPr>
            <a:endParaRPr lang="pt-BR" altLang="pt-BR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720A01F-4CD6-3998-79F8-70E9A932531D}"/>
              </a:ext>
            </a:extLst>
          </p:cNvPr>
          <p:cNvSpPr txBox="1"/>
          <p:nvPr/>
        </p:nvSpPr>
        <p:spPr>
          <a:xfrm>
            <a:off x="6491796" y="1335373"/>
            <a:ext cx="6094520" cy="32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rtl="0">
              <a:defRPr lang="pt-BR"/>
            </a:defPPr>
            <a:lvl1pPr algn="just" defTabSz="91440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115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Default">
      <a:dk1>
        <a:srgbClr val="000000"/>
      </a:dk1>
      <a:lt1>
        <a:sysClr val="window" lastClr="FFFFFF"/>
      </a:lt1>
      <a:dk2>
        <a:srgbClr val="3F3F3F"/>
      </a:dk2>
      <a:lt2>
        <a:srgbClr val="E7E6E6"/>
      </a:lt2>
      <a:accent1>
        <a:srgbClr val="7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700000"/>
      </a:accent5>
      <a:accent6>
        <a:srgbClr val="978869"/>
      </a:accent6>
      <a:hlink>
        <a:srgbClr val="FFC000"/>
      </a:hlink>
      <a:folHlink>
        <a:srgbClr val="7F7F7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3585665_TF45182065_Win32" id="{C749052F-E508-43F4-96F4-DFC87CB8E800}" vid="{692C66D0-9144-4425-B92D-D819F94A413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8413E5-0484-489B-B293-D8720B6027F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BEDC914-E79E-4731-88EB-C290A6D4D6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9B3EA6-E2E1-4B68-B700-9432F9FC79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Estrutura de tópicos de discurso persuasivo </Template>
  <TotalTime>4211</TotalTime>
  <Words>1731</Words>
  <Application>Microsoft Office PowerPoint</Application>
  <PresentationFormat>Widescreen</PresentationFormat>
  <Paragraphs>231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Segoe UI</vt:lpstr>
      <vt:lpstr>Segoe UI Light</vt:lpstr>
      <vt:lpstr>Tahoma</vt:lpstr>
      <vt:lpstr>Wingdings 2</vt:lpstr>
      <vt:lpstr>Citável</vt:lpstr>
      <vt:lpstr>CURSO SUPERIOR DE ADS  Conhecimento dos sistemas de numeração e como são utilizados na computação.</vt:lpstr>
      <vt:lpstr>O que é um sistema de numeração?</vt:lpstr>
      <vt:lpstr>Sistemas de Numeração na Computação</vt:lpstr>
      <vt:lpstr>Sistema Decimal (Base 10)</vt:lpstr>
      <vt:lpstr>Sistema Binário (Base 2)</vt:lpstr>
      <vt:lpstr>Sistema Hexadecimal (Base 16)</vt:lpstr>
      <vt:lpstr>Como Converter Entre Bases Numéricas</vt:lpstr>
      <vt:lpstr>Atividade – Reconhecendo os sistemas numéricos</vt:lpstr>
      <vt:lpstr>Atividade – Reconhecendo os sistemas numéricos</vt:lpstr>
      <vt:lpstr>Como Converter Entre Bases Numéricas</vt:lpstr>
      <vt:lpstr>Como Converter Entre Bases Numéricas</vt:lpstr>
      <vt:lpstr>Como Converter Entre Bases Numéricas</vt:lpstr>
      <vt:lpstr>Atividade – Reconhecendo os sistemas numéricos</vt:lpstr>
      <vt:lpstr>Atividade – Reconhecendo os sistemas numéricos</vt:lpstr>
      <vt:lpstr>Bits, Bytes e Tamanhos de Dados</vt:lpstr>
      <vt:lpstr>Unidades de Medida Maiores</vt:lpstr>
      <vt:lpstr>Atividade – Conversão entre Bases</vt:lpstr>
      <vt:lpstr>Atividade – Conversão entre Bases</vt:lpstr>
      <vt:lpstr>Atividade – Conversão entre Bases</vt:lpstr>
      <vt:lpstr>Atividade – Conversão entre Bases</vt:lpstr>
      <vt:lpstr>Como Tudo se Conecta?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SUPERIOR DE TECNOLOGIA EM ANÁLISE E DESENVOLVIMENTO DE SISTEMAS</dc:title>
  <dc:creator>Andre Luis de Lucena Torres</dc:creator>
  <cp:lastModifiedBy>Fernando Figueiredo</cp:lastModifiedBy>
  <cp:revision>22</cp:revision>
  <dcterms:created xsi:type="dcterms:W3CDTF">2023-02-11T11:13:13Z</dcterms:created>
  <dcterms:modified xsi:type="dcterms:W3CDTF">2026-02-19T13:43:34Z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